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62" r:id="rId2"/>
    <p:sldId id="277" r:id="rId3"/>
    <p:sldId id="304" r:id="rId4"/>
    <p:sldId id="328" r:id="rId5"/>
    <p:sldId id="325" r:id="rId6"/>
    <p:sldId id="308" r:id="rId7"/>
    <p:sldId id="311" r:id="rId8"/>
    <p:sldId id="306" r:id="rId9"/>
    <p:sldId id="324" r:id="rId10"/>
    <p:sldId id="326" r:id="rId11"/>
    <p:sldId id="327"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3469FF"/>
    <a:srgbClr val="CCECFF"/>
    <a:srgbClr val="FFFF66"/>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AU"/>
          </a:p>
        </p:txBody>
      </p:sp>
      <p:sp>
        <p:nvSpPr>
          <p:cNvPr id="133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AU"/>
          </a:p>
        </p:txBody>
      </p:sp>
      <p:sp>
        <p:nvSpPr>
          <p:cNvPr id="1638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AU"/>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270F409-FC7C-41A8-BAF0-7A422D68FB69}" type="slidenum">
              <a:rPr lang="en-AU"/>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29B6A04F-6751-44A2-9B9E-C00A7EB9A4E4}" type="slidenum">
              <a:rPr lang="en-AU"/>
              <a:pPr/>
              <a:t>8</a:t>
            </a:fld>
            <a:endParaRPr lang="en-AU"/>
          </a:p>
        </p:txBody>
      </p:sp>
      <p:sp>
        <p:nvSpPr>
          <p:cNvPr id="51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8CE2309-9A94-48E2-A824-56657BB5F928}" type="slidenum">
              <a:rPr lang="en-AU" sz="1200">
                <a:ea typeface="ＭＳ Ｐゴシック" charset="-128"/>
              </a:rPr>
              <a:pPr algn="r"/>
              <a:t>8</a:t>
            </a:fld>
            <a:endParaRPr lang="en-AU" sz="1200">
              <a:ea typeface="ＭＳ Ｐゴシック" charset="-128"/>
            </a:endParaRPr>
          </a:p>
        </p:txBody>
      </p:sp>
      <p:sp>
        <p:nvSpPr>
          <p:cNvPr id="5123" name="Slide Image Placeholder 1"/>
          <p:cNvSpPr>
            <a:spLocks noGrp="1" noRot="1" noChangeAspect="1" noTextEdit="1"/>
          </p:cNvSpPr>
          <p:nvPr>
            <p:ph type="sldImg"/>
          </p:nvPr>
        </p:nvSpPr>
        <p:spPr>
          <a:ln/>
        </p:spPr>
      </p:sp>
      <p:sp>
        <p:nvSpPr>
          <p:cNvPr id="5124" name="Notes Placeholder 2"/>
          <p:cNvSpPr>
            <a:spLocks noGrp="1"/>
          </p:cNvSpPr>
          <p:nvPr>
            <p:ph type="body" idx="1"/>
          </p:nvPr>
        </p:nvSpPr>
        <p:spPr/>
        <p:txBody>
          <a:bodyPr/>
          <a:lstStyle/>
          <a:p>
            <a:endParaRPr lang="en-US"/>
          </a:p>
        </p:txBody>
      </p:sp>
      <p:sp>
        <p:nvSpPr>
          <p:cNvPr id="512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0D85877-CF22-4817-94AB-BF8638D1B1C6}" type="slidenum">
              <a:rPr lang="en-AU" sz="1200">
                <a:ea typeface="ＭＳ Ｐゴシック" charset="-128"/>
              </a:rPr>
              <a:pPr algn="r"/>
              <a:t>8</a:t>
            </a:fld>
            <a:endParaRPr lang="en-AU" sz="120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DEF864-386D-4A4B-AF62-E6932028BA7F}" type="slidenum">
              <a:rPr lang="en-AU"/>
              <a:pPr/>
              <a:t>14</a:t>
            </a:fld>
            <a:endParaRPr lang="en-AU"/>
          </a:p>
        </p:txBody>
      </p:sp>
      <p:sp>
        <p:nvSpPr>
          <p:cNvPr id="6146" name="Rectangle 2"/>
          <p:cNvSpPr>
            <a:spLocks noRot="1" noChangeArrowheads="1" noTextEdit="1"/>
          </p:cNvSpPr>
          <p:nvPr>
            <p:ph type="sldImg"/>
          </p:nvPr>
        </p:nvSpPr>
        <p:spPr>
          <a:ln/>
        </p:spPr>
      </p:sp>
      <p:sp>
        <p:nvSpPr>
          <p:cNvPr id="6147" name="Rectangle 3"/>
          <p:cNvSpPr>
            <a:spLocks noGrp="1" noChangeArrowheads="1"/>
          </p:cNvSpPr>
          <p:nvPr>
            <p:ph type="body" idx="1"/>
          </p:nvPr>
        </p:nvSpPr>
        <p:spPr/>
        <p:txBody>
          <a:bodyPr/>
          <a:lstStyle/>
          <a:p>
            <a:r>
              <a:rPr lang="en-US"/>
              <a:t>Teachers will neeed to choose the most appropriate tool on what it is they are measuring, eg: understanding of a topic</a:t>
            </a:r>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AU"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fld id="{B3D3ADBE-7753-4960-8943-D3B0B8E3C18D}" type="slidenum">
              <a:rPr lang="en-AU"/>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fld id="{0D4A50B4-5D0F-4B13-907D-EC5219BAC86F}" type="slidenum">
              <a:rPr lang="en-AU"/>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fld id="{4FBA0175-0789-441F-ABA5-13E3B6036D49}" type="slidenum">
              <a:rPr lang="en-AU"/>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AU"/>
          </a:p>
        </p:txBody>
      </p:sp>
      <p:sp>
        <p:nvSpPr>
          <p:cNvPr id="7" name="Rectangle 5"/>
          <p:cNvSpPr>
            <a:spLocks noGrp="1" noChangeArrowheads="1"/>
          </p:cNvSpPr>
          <p:nvPr>
            <p:ph type="ftr" sz="quarter" idx="11"/>
          </p:nvPr>
        </p:nvSpPr>
        <p:spPr>
          <a:ln/>
        </p:spPr>
        <p:txBody>
          <a:bodyPr/>
          <a:lstStyle>
            <a:lvl1pPr>
              <a:defRPr/>
            </a:lvl1pPr>
          </a:lstStyle>
          <a:p>
            <a:pPr>
              <a:defRPr/>
            </a:pPr>
            <a:endParaRPr lang="en-AU"/>
          </a:p>
        </p:txBody>
      </p:sp>
      <p:sp>
        <p:nvSpPr>
          <p:cNvPr id="8" name="Rectangle 6"/>
          <p:cNvSpPr>
            <a:spLocks noGrp="1" noChangeArrowheads="1"/>
          </p:cNvSpPr>
          <p:nvPr>
            <p:ph type="sldNum" sz="quarter" idx="12"/>
          </p:nvPr>
        </p:nvSpPr>
        <p:spPr>
          <a:ln/>
        </p:spPr>
        <p:txBody>
          <a:bodyPr/>
          <a:lstStyle>
            <a:lvl1pPr>
              <a:defRPr/>
            </a:lvl1pPr>
          </a:lstStyle>
          <a:p>
            <a:fld id="{EFE81427-8346-468F-BE5B-E54257F8527F}" type="slidenum">
              <a:rPr lang="en-AU"/>
              <a:pPr/>
              <a:t>‹#›</a:t>
            </a:fld>
            <a:endParaRPr lang="en-A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fld id="{5F1862F5-5A36-4335-B2C4-0254D1012987}" type="slidenum">
              <a:rPr lang="en-AU"/>
              <a:pPr/>
              <a:t>‹#›</a:t>
            </a:fld>
            <a:endParaRPr lang="en-A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AU"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fld id="{33D9A8C3-928B-4B63-AE1E-736D460FBB97}" type="slidenum">
              <a:rPr lang="en-AU"/>
              <a:pPr/>
              <a:t>‹#›</a:t>
            </a:fld>
            <a:endParaRPr lang="en-A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AU"/>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AU"/>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2F83A78-3E35-4B09-89F8-26FA55C47B04}" type="slidenum">
              <a:rPr lang="en-AU"/>
              <a:pPr/>
              <a:t>‹#›</a:t>
            </a:fld>
            <a:endParaRPr lang="en-A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C1895FF7-B385-477C-ADF8-B9E6C769A8BD}" type="slidenum">
              <a:rPr lang="en-AU"/>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fld id="{85AC1DBC-330D-42EC-994F-68065C2CCF9B}" type="slidenum">
              <a:rPr lang="en-AU"/>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AU"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fld id="{357808ED-BCB4-42E1-B297-6CC1465A00F4}" type="slidenum">
              <a:rPr lang="en-AU"/>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fld id="{BBBD1EA9-FF92-4EFC-8517-4A25720F23C6}" type="slidenum">
              <a:rPr lang="en-AU"/>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fld id="{80976521-745F-4D49-A4DA-8BB98475A7EC}" type="slidenum">
              <a:rPr lang="en-AU"/>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AU"/>
          </a:p>
        </p:txBody>
      </p:sp>
      <p:sp>
        <p:nvSpPr>
          <p:cNvPr id="4" name="Rectangle 5"/>
          <p:cNvSpPr>
            <a:spLocks noGrp="1" noChangeArrowheads="1"/>
          </p:cNvSpPr>
          <p:nvPr>
            <p:ph type="ftr" sz="quarter" idx="11"/>
          </p:nvPr>
        </p:nvSpPr>
        <p:spPr>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fld id="{B467CC1C-61C6-486F-B605-73E9F2B8388D}" type="slidenum">
              <a:rPr lang="en-AU"/>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AU"/>
          </a:p>
        </p:txBody>
      </p:sp>
      <p:sp>
        <p:nvSpPr>
          <p:cNvPr id="3" name="Rectangle 5"/>
          <p:cNvSpPr>
            <a:spLocks noGrp="1" noChangeArrowheads="1"/>
          </p:cNvSpPr>
          <p:nvPr>
            <p:ph type="ftr" sz="quarter" idx="11"/>
          </p:nvPr>
        </p:nvSpPr>
        <p:spPr>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fld id="{B18C2E90-85C1-47C3-899E-C97E27012A45}" type="slidenum">
              <a:rPr lang="en-AU"/>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fld id="{181C58C1-2577-42C7-B11B-164E36809404}" type="slidenum">
              <a:rPr lang="en-AU"/>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fld id="{C31CE1F8-352D-4134-857F-47C9ED2E74AE}" type="slidenum">
              <a:rPr lang="en-AU"/>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DFD400B-E12E-4CD5-AB16-356AA5B39D5D}"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slide" Target="slide2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volunteers_holding_hands_around_earth_hg"/>
          <p:cNvPicPr>
            <a:picLocks noChangeAspect="1" noChangeArrowheads="1" noCrop="1"/>
          </p:cNvPicPr>
          <p:nvPr/>
        </p:nvPicPr>
        <p:blipFill>
          <a:blip r:embed="rId2"/>
          <a:srcRect/>
          <a:stretch>
            <a:fillRect/>
          </a:stretch>
        </p:blipFill>
        <p:spPr bwMode="auto">
          <a:xfrm>
            <a:off x="0" y="0"/>
            <a:ext cx="9251950" cy="7566025"/>
          </a:xfrm>
          <a:prstGeom prst="rect">
            <a:avLst/>
          </a:prstGeom>
          <a:noFill/>
          <a:ln w="9525">
            <a:noFill/>
            <a:miter lim="800000"/>
            <a:headEnd/>
            <a:tailEnd/>
          </a:ln>
        </p:spPr>
      </p:pic>
      <p:sp>
        <p:nvSpPr>
          <p:cNvPr id="4" name="TextBox 3"/>
          <p:cNvSpPr txBox="1"/>
          <p:nvPr/>
        </p:nvSpPr>
        <p:spPr>
          <a:xfrm>
            <a:off x="3276600" y="3733800"/>
            <a:ext cx="3124200" cy="923330"/>
          </a:xfrm>
          <a:prstGeom prst="rect">
            <a:avLst/>
          </a:prstGeom>
          <a:solidFill>
            <a:schemeClr val="accent1">
              <a:lumMod val="90000"/>
            </a:schemeClr>
          </a:solidFill>
        </p:spPr>
        <p:txBody>
          <a:bodyPr>
            <a:spAutoFit/>
          </a:bodyPr>
          <a:lstStyle/>
          <a:p>
            <a:pPr algn="ctr">
              <a:defRPr/>
            </a:pPr>
            <a:r>
              <a:rPr lang="en-US" dirty="0" smtClean="0">
                <a:solidFill>
                  <a:srgbClr val="008000"/>
                </a:solidFill>
                <a:latin typeface="Chalkduster"/>
                <a:cs typeface="Chalkduster"/>
              </a:rPr>
              <a:t>Mapping the Sacred Landscape in a Learning </a:t>
            </a:r>
            <a:r>
              <a:rPr lang="en-US" dirty="0" err="1" smtClean="0">
                <a:solidFill>
                  <a:srgbClr val="008000"/>
                </a:solidFill>
                <a:latin typeface="Chalkduster"/>
                <a:cs typeface="Chalkduster"/>
              </a:rPr>
              <a:t>Centred</a:t>
            </a:r>
            <a:r>
              <a:rPr lang="en-US" dirty="0" smtClean="0">
                <a:solidFill>
                  <a:srgbClr val="008000"/>
                </a:solidFill>
                <a:latin typeface="Chalkduster"/>
                <a:cs typeface="Chalkduster"/>
              </a:rPr>
              <a:t> School </a:t>
            </a:r>
            <a:endParaRPr lang="en-US" dirty="0">
              <a:solidFill>
                <a:srgbClr val="008000"/>
              </a:solidFill>
              <a:latin typeface="Chalkduster"/>
              <a:cs typeface="Chalkduste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Success Indicators-SMART</a:t>
            </a:r>
            <a:endParaRPr lang="en-AU"/>
          </a:p>
        </p:txBody>
      </p:sp>
      <p:sp>
        <p:nvSpPr>
          <p:cNvPr id="23555" name="Rectangle 3"/>
          <p:cNvSpPr>
            <a:spLocks noGrp="1" noChangeArrowheads="1"/>
          </p:cNvSpPr>
          <p:nvPr>
            <p:ph type="body" sz="half" idx="1"/>
          </p:nvPr>
        </p:nvSpPr>
        <p:spPr>
          <a:xfrm>
            <a:off x="457200" y="1600200"/>
            <a:ext cx="8507413" cy="4525963"/>
          </a:xfrm>
        </p:spPr>
        <p:txBody>
          <a:bodyPr/>
          <a:lstStyle/>
          <a:p>
            <a:r>
              <a:rPr lang="en-AU" sz="2800"/>
              <a:t>Is the indicator open-ended enough for robust inquiry?Can the indicator be measured in some way either qualitative or quantitative? Is this indicator of student learning capable of happening or being accomplished given the current situation?Is it a genuine practical example of what could be achieved if teachers support and enable learners?Is it possible that you will notice change or growth in the time frame of the project?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8229600" cy="633412"/>
          </a:xfrm>
        </p:spPr>
        <p:txBody>
          <a:bodyPr/>
          <a:lstStyle/>
          <a:p>
            <a:pPr algn="l"/>
            <a:r>
              <a:rPr lang="en-US" sz="3200">
                <a:solidFill>
                  <a:srgbClr val="969696"/>
                </a:solidFill>
              </a:rPr>
              <a:t>Success Indicators-SMART</a:t>
            </a:r>
            <a:endParaRPr lang="en-AU" sz="3200">
              <a:solidFill>
                <a:srgbClr val="969696"/>
              </a:solidFill>
            </a:endParaRPr>
          </a:p>
        </p:txBody>
      </p:sp>
      <p:graphicFrame>
        <p:nvGraphicFramePr>
          <p:cNvPr id="25675" name="Group 75"/>
          <p:cNvGraphicFramePr>
            <a:graphicFrameLocks noGrp="1"/>
          </p:cNvGraphicFramePr>
          <p:nvPr>
            <p:ph sz="half" idx="2"/>
          </p:nvPr>
        </p:nvGraphicFramePr>
        <p:xfrm>
          <a:off x="179388" y="1052513"/>
          <a:ext cx="8640762" cy="5197221"/>
        </p:xfrm>
        <a:graphic>
          <a:graphicData uri="http://schemas.openxmlformats.org/drawingml/2006/table">
            <a:tbl>
              <a:tblPr/>
              <a:tblGrid>
                <a:gridCol w="2065337"/>
                <a:gridCol w="1301750"/>
                <a:gridCol w="1531938"/>
                <a:gridCol w="1760537"/>
                <a:gridCol w="1981200"/>
              </a:tblGrid>
              <a:tr h="619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1" i="0" u="none" strike="noStrike" cap="none" normalizeH="0" baseline="0" dirty="0" smtClean="0">
                          <a:ln>
                            <a:noFill/>
                          </a:ln>
                          <a:solidFill>
                            <a:schemeClr val="tx1"/>
                          </a:solidFill>
                          <a:effectLst/>
                          <a:latin typeface="Arial" pitchFamily="34" charset="0"/>
                        </a:rPr>
                        <a:t>Significant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1"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1" i="0" u="none" strike="noStrike" cap="none" normalizeH="0" baseline="0" smtClean="0">
                          <a:ln>
                            <a:noFill/>
                          </a:ln>
                          <a:solidFill>
                            <a:schemeClr val="tx1"/>
                          </a:solidFill>
                          <a:effectLst/>
                          <a:latin typeface="Arial" pitchFamily="34" charset="0"/>
                        </a:rPr>
                        <a:t>Measurable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1" i="0" u="none" strike="noStrike" cap="none" normalizeH="0" baseline="0" smtClean="0">
                          <a:ln>
                            <a:noFill/>
                          </a:ln>
                          <a:solidFill>
                            <a:schemeClr val="tx1"/>
                          </a:solidFill>
                          <a:effectLst/>
                          <a:latin typeface="Arial" pitchFamily="34" charset="0"/>
                        </a:rPr>
                        <a:t>Achievable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1" i="0" u="none" strike="noStrike" cap="none" normalizeH="0" baseline="0" smtClean="0">
                          <a:ln>
                            <a:noFill/>
                          </a:ln>
                          <a:solidFill>
                            <a:schemeClr val="tx1"/>
                          </a:solidFill>
                          <a:effectLst/>
                          <a:latin typeface="Arial" pitchFamily="34" charset="0"/>
                        </a:rPr>
                        <a:t>Realistic</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1" i="0" u="none" strike="noStrike" cap="none" normalizeH="0" baseline="0" smtClean="0">
                          <a:ln>
                            <a:noFill/>
                          </a:ln>
                          <a:solidFill>
                            <a:schemeClr val="tx1"/>
                          </a:solidFill>
                          <a:effectLst/>
                          <a:latin typeface="Arial" pitchFamily="34" charset="0"/>
                        </a:rPr>
                        <a:t>Timely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solidFill>
                  </a:tcPr>
                </a:tc>
              </a:tr>
              <a:tr h="3917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dirty="0" smtClean="0">
                          <a:ln>
                            <a:noFill/>
                          </a:ln>
                          <a:solidFill>
                            <a:schemeClr val="tx1"/>
                          </a:solidFill>
                          <a:effectLst/>
                          <a:latin typeface="Arial" pitchFamily="34" charset="0"/>
                        </a:rPr>
                        <a:t>Is the indicator open-ended enough for robust inquiry?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0" i="0" u="none" strike="noStrike" cap="none" normalizeH="0" baseline="0" dirty="0" smtClean="0">
                          <a:ln>
                            <a:noFill/>
                          </a:ln>
                          <a:solidFill>
                            <a:schemeClr val="tx1"/>
                          </a:solidFill>
                          <a:effectLst/>
                          <a:latin typeface="Arial" pitchFamily="34" charset="0"/>
                        </a:rPr>
                        <a:t>Can the indicator be measured in some way either qualitative or quantitative?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chemeClr val="tx1"/>
                          </a:solidFill>
                          <a:effectLst/>
                          <a:latin typeface="Arial" pitchFamily="34" charset="0"/>
                        </a:rPr>
                        <a:t>Is this indicator of student learning capable of happening or being accomplished given the current situation?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400" b="0" i="0" u="none" strike="noStrike" cap="none" normalizeH="0" baseline="0" dirty="0" smtClean="0">
                          <a:ln>
                            <a:noFill/>
                          </a:ln>
                          <a:solidFill>
                            <a:schemeClr val="tx1"/>
                          </a:solidFill>
                          <a:effectLst/>
                          <a:latin typeface="Arial" pitchFamily="34" charset="0"/>
                        </a:rPr>
                        <a:t>Is it a genuine practical example of what could be achieved if teachers support and enable learners?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dirty="0" smtClean="0">
                          <a:ln>
                            <a:noFill/>
                          </a:ln>
                          <a:solidFill>
                            <a:schemeClr val="tx1"/>
                          </a:solidFill>
                          <a:effectLst/>
                          <a:latin typeface="Arial" pitchFamily="34" charset="0"/>
                        </a:rPr>
                        <a:t>Is it possible that you will notice change or growth in the time frame of the project?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2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AU" dirty="0"/>
              <a:t>Evidence Process</a:t>
            </a:r>
          </a:p>
        </p:txBody>
      </p:sp>
      <p:sp>
        <p:nvSpPr>
          <p:cNvPr id="3075" name="Rectangle 3"/>
          <p:cNvSpPr>
            <a:spLocks noGrp="1" noChangeArrowheads="1"/>
          </p:cNvSpPr>
          <p:nvPr>
            <p:ph type="body" idx="1"/>
          </p:nvPr>
        </p:nvSpPr>
        <p:spPr/>
        <p:style>
          <a:lnRef idx="1">
            <a:schemeClr val="accent6"/>
          </a:lnRef>
          <a:fillRef idx="2">
            <a:schemeClr val="accent6"/>
          </a:fillRef>
          <a:effectRef idx="1">
            <a:schemeClr val="accent6"/>
          </a:effectRef>
          <a:fontRef idx="minor">
            <a:schemeClr val="dk1"/>
          </a:fontRef>
        </p:style>
        <p:txBody>
          <a:bodyPr/>
          <a:lstStyle/>
          <a:p>
            <a:r>
              <a:rPr lang="en-AU" sz="4000" i="1" dirty="0" smtClean="0"/>
              <a:t>Central this process is the belief that the critical examination of teaching and learning evolves most productively from the close examination of evidence that comes from an educators own work.</a:t>
            </a:r>
          </a:p>
          <a:p>
            <a:endParaRPr lang="en-A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AU" dirty="0"/>
              <a:t>What counts as evidence?</a:t>
            </a:r>
          </a:p>
        </p:txBody>
      </p:sp>
      <p:sp>
        <p:nvSpPr>
          <p:cNvPr id="24579" name="Rectangle 3"/>
          <p:cNvSpPr>
            <a:spLocks noGrp="1" noChangeArrowheads="1"/>
          </p:cNvSpPr>
          <p:nvPr>
            <p:ph type="body" idx="1"/>
          </p:nvPr>
        </p:nvSpPr>
        <p:spPr/>
        <p:style>
          <a:lnRef idx="1">
            <a:schemeClr val="accent6"/>
          </a:lnRef>
          <a:fillRef idx="3">
            <a:schemeClr val="accent6"/>
          </a:fillRef>
          <a:effectRef idx="2">
            <a:schemeClr val="accent6"/>
          </a:effectRef>
          <a:fontRef idx="minor">
            <a:schemeClr val="lt1"/>
          </a:fontRef>
        </p:style>
        <p:txBody>
          <a:bodyPr/>
          <a:lstStyle/>
          <a:p>
            <a:pPr>
              <a:lnSpc>
                <a:spcPct val="90000"/>
              </a:lnSpc>
            </a:pPr>
            <a:r>
              <a:rPr lang="en-AU"/>
              <a:t>Evidence may be samples of student work, observations of students, curriculum plans, interviews with students, observations by colleagues, video &amp; audio capturing student or teacher learning/reflections – anything that will help you get clearer about your question or focus.</a:t>
            </a:r>
          </a:p>
          <a:p>
            <a:pPr>
              <a:lnSpc>
                <a:spcPct val="90000"/>
              </a:lnSpc>
            </a:pPr>
            <a:r>
              <a:rPr lang="en-AU" sz="1600" i="1" dirty="0"/>
              <a:t>Ref: The Evidence Process. A Collaborative Approach to Understanding and Improving Teaching and Learning (Project Zero~ Harvard School of Education)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AU" b="1"/>
              <a:t>Pre/Post comparisons</a:t>
            </a:r>
          </a:p>
        </p:txBody>
      </p:sp>
      <p:sp>
        <p:nvSpPr>
          <p:cNvPr id="4099" name="Rectangle 3"/>
          <p:cNvSpPr>
            <a:spLocks noGrp="1" noChangeArrowheads="1"/>
          </p:cNvSpPr>
          <p:nvPr>
            <p:ph type="body" sz="half" idx="1"/>
          </p:nvPr>
        </p:nvSpPr>
        <p:spPr>
          <a:xfrm>
            <a:off x="457200" y="1268413"/>
            <a:ext cx="8362950" cy="4857750"/>
          </a:xfrm>
        </p:spPr>
        <p:txBody>
          <a:bodyPr/>
          <a:lstStyle/>
          <a:p>
            <a:pPr>
              <a:buFontTx/>
              <a:buNone/>
            </a:pPr>
            <a:r>
              <a:rPr lang="en-AU" sz="2000" b="1"/>
              <a:t>For student success indicators:</a:t>
            </a:r>
          </a:p>
          <a:p>
            <a:pPr>
              <a:buFontTx/>
              <a:buNone/>
            </a:pPr>
            <a:r>
              <a:rPr lang="en-AU" sz="2000"/>
              <a:t>To demonstrate </a:t>
            </a:r>
            <a:r>
              <a:rPr lang="en-AU" sz="2000">
                <a:solidFill>
                  <a:srgbClr val="CC0000"/>
                </a:solidFill>
              </a:rPr>
              <a:t>knowledge </a:t>
            </a:r>
            <a:r>
              <a:rPr lang="en-AU" sz="2000"/>
              <a:t>and</a:t>
            </a:r>
            <a:r>
              <a:rPr lang="en-AU" sz="2000">
                <a:solidFill>
                  <a:srgbClr val="CC0000"/>
                </a:solidFill>
              </a:rPr>
              <a:t> understanding of a concept/big idea </a:t>
            </a:r>
          </a:p>
          <a:p>
            <a:pPr>
              <a:buFontTx/>
              <a:buNone/>
            </a:pPr>
            <a:r>
              <a:rPr lang="en-AU" sz="2000"/>
              <a:t>Use mind map, concept map at the beginning, middle and end of a unit to </a:t>
            </a:r>
            <a:r>
              <a:rPr lang="en-AU" sz="2000">
                <a:solidFill>
                  <a:srgbClr val="FF0000"/>
                </a:solidFill>
              </a:rPr>
              <a:t>monitor growth over time</a:t>
            </a:r>
            <a:endParaRPr lang="en-AU" sz="2800">
              <a:solidFill>
                <a:srgbClr val="FF0000"/>
              </a:solidFill>
            </a:endParaRPr>
          </a:p>
          <a:p>
            <a:pPr>
              <a:buFontTx/>
              <a:buNone/>
            </a:pPr>
            <a:r>
              <a:rPr lang="en-AU" sz="2000" b="1"/>
              <a:t>For teacher success indicators</a:t>
            </a:r>
            <a:r>
              <a:rPr lang="en-AU" sz="2000"/>
              <a:t>: to demonstrate growth in understanding and use of a pedagogical practice</a:t>
            </a:r>
          </a:p>
          <a:p>
            <a:endParaRPr lang="en-AU" sz="2000"/>
          </a:p>
        </p:txBody>
      </p:sp>
      <p:pic>
        <p:nvPicPr>
          <p:cNvPr id="4100" name="Picture 4"/>
          <p:cNvPicPr>
            <a:picLocks noChangeAspect="1" noChangeArrowheads="1"/>
          </p:cNvPicPr>
          <p:nvPr>
            <p:ph sz="quarter" idx="2"/>
          </p:nvPr>
        </p:nvPicPr>
        <p:blipFill>
          <a:blip r:embed="rId3"/>
          <a:srcRect/>
          <a:stretch>
            <a:fillRect/>
          </a:stretch>
        </p:blipFill>
        <p:spPr>
          <a:xfrm>
            <a:off x="250825" y="4005263"/>
            <a:ext cx="3743325" cy="2592387"/>
          </a:xfrm>
          <a:noFill/>
          <a:ln/>
        </p:spPr>
      </p:pic>
      <p:pic>
        <p:nvPicPr>
          <p:cNvPr id="4101" name="Picture 5"/>
          <p:cNvPicPr>
            <a:picLocks noChangeAspect="1" noChangeArrowheads="1"/>
          </p:cNvPicPr>
          <p:nvPr>
            <p:ph sz="quarter" idx="3"/>
          </p:nvPr>
        </p:nvPicPr>
        <p:blipFill>
          <a:blip r:embed="rId4"/>
          <a:srcRect/>
          <a:stretch>
            <a:fillRect/>
          </a:stretch>
        </p:blipFill>
        <p:spPr>
          <a:xfrm>
            <a:off x="4500563" y="3789363"/>
            <a:ext cx="4105275" cy="2735262"/>
          </a:xfrm>
          <a:noFill/>
          <a:ln/>
        </p:spPr>
      </p:pic>
      <p:sp>
        <p:nvSpPr>
          <p:cNvPr id="4102" name="AutoShape 6">
            <a:hlinkClick r:id="rId5" action="ppaction://hlinksldjump" highlightClick="1"/>
          </p:cNvPr>
          <p:cNvSpPr>
            <a:spLocks noChangeArrowheads="1"/>
          </p:cNvSpPr>
          <p:nvPr/>
        </p:nvSpPr>
        <p:spPr bwMode="auto">
          <a:xfrm>
            <a:off x="8388350" y="6165850"/>
            <a:ext cx="576263" cy="503238"/>
          </a:xfrm>
          <a:prstGeom prst="actionButtonBackPrevious">
            <a:avLst/>
          </a:prstGeom>
          <a:solidFill>
            <a:schemeClr val="accent1"/>
          </a:solidFill>
          <a:ln w="9525">
            <a:noFill/>
            <a:miter lim="800000"/>
            <a:headEnd/>
            <a:tailEnd/>
          </a:ln>
          <a:effectLst/>
        </p:spPr>
        <p:txBody>
          <a:bodyPr wrap="none" anchor="ctr"/>
          <a:lstStyle/>
          <a:p>
            <a:endParaRPr lang="en-A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24300" y="115888"/>
            <a:ext cx="5338763" cy="868362"/>
          </a:xfrm>
        </p:spPr>
        <p:txBody>
          <a:bodyPr/>
          <a:lstStyle/>
          <a:p>
            <a:r>
              <a:rPr lang="en-AU"/>
              <a:t>Audit</a:t>
            </a:r>
          </a:p>
        </p:txBody>
      </p:sp>
      <p:pic>
        <p:nvPicPr>
          <p:cNvPr id="7172" name="Picture 4" descr="audit1"/>
          <p:cNvPicPr>
            <a:picLocks noChangeAspect="1" noChangeArrowheads="1"/>
          </p:cNvPicPr>
          <p:nvPr>
            <p:ph idx="1"/>
          </p:nvPr>
        </p:nvPicPr>
        <p:blipFill>
          <a:blip r:embed="rId2"/>
          <a:srcRect/>
          <a:stretch>
            <a:fillRect/>
          </a:stretch>
        </p:blipFill>
        <p:spPr>
          <a:xfrm>
            <a:off x="323850" y="908050"/>
            <a:ext cx="7219950" cy="4525963"/>
          </a:xfrm>
          <a:noFill/>
          <a:ln/>
        </p:spPr>
      </p:pic>
      <p:sp>
        <p:nvSpPr>
          <p:cNvPr id="7174" name="Rectangle 6"/>
          <p:cNvSpPr>
            <a:spLocks noChangeArrowheads="1"/>
          </p:cNvSpPr>
          <p:nvPr/>
        </p:nvSpPr>
        <p:spPr bwMode="auto">
          <a:xfrm>
            <a:off x="250825" y="5870575"/>
            <a:ext cx="7848600" cy="641350"/>
          </a:xfrm>
          <a:prstGeom prst="rect">
            <a:avLst/>
          </a:prstGeom>
          <a:noFill/>
          <a:ln w="9525">
            <a:noFill/>
            <a:miter lim="800000"/>
            <a:headEnd/>
            <a:tailEnd/>
          </a:ln>
          <a:effectLst/>
        </p:spPr>
        <p:txBody>
          <a:bodyPr anchor="ctr">
            <a:spAutoFit/>
          </a:bodyPr>
          <a:lstStyle/>
          <a:p>
            <a:r>
              <a:rPr lang="en-AU" b="1">
                <a:solidFill>
                  <a:srgbClr val="FF0000"/>
                </a:solidFill>
              </a:rPr>
              <a:t>Purpose: </a:t>
            </a:r>
            <a:r>
              <a:rPr lang="en-AU">
                <a:solidFill>
                  <a:srgbClr val="FF0000"/>
                </a:solidFill>
              </a:rPr>
              <a:t>To determine the extent which particular professional learning structures or strategies are known and being used to enable learning.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284663" y="115888"/>
            <a:ext cx="5338762" cy="868362"/>
          </a:xfrm>
        </p:spPr>
        <p:txBody>
          <a:bodyPr/>
          <a:lstStyle/>
          <a:p>
            <a:r>
              <a:rPr lang="en-AU"/>
              <a:t>Audit</a:t>
            </a:r>
          </a:p>
        </p:txBody>
      </p:sp>
      <p:pic>
        <p:nvPicPr>
          <p:cNvPr id="9222" name="Picture 6" descr="audit feedback"/>
          <p:cNvPicPr>
            <a:picLocks noChangeAspect="1" noChangeArrowheads="1"/>
          </p:cNvPicPr>
          <p:nvPr>
            <p:ph idx="1"/>
          </p:nvPr>
        </p:nvPicPr>
        <p:blipFill>
          <a:blip r:embed="rId2"/>
          <a:srcRect/>
          <a:stretch>
            <a:fillRect/>
          </a:stretch>
        </p:blipFill>
        <p:spPr>
          <a:xfrm>
            <a:off x="250825" y="333375"/>
            <a:ext cx="5648325" cy="5327650"/>
          </a:xfrm>
          <a:noFill/>
          <a:ln/>
        </p:spPr>
      </p:pic>
      <p:sp>
        <p:nvSpPr>
          <p:cNvPr id="9223" name="Text Box 7"/>
          <p:cNvSpPr txBox="1">
            <a:spLocks noChangeArrowheads="1"/>
          </p:cNvSpPr>
          <p:nvPr/>
        </p:nvSpPr>
        <p:spPr bwMode="auto">
          <a:xfrm>
            <a:off x="6372225" y="1196975"/>
            <a:ext cx="2520950" cy="5586413"/>
          </a:xfrm>
          <a:prstGeom prst="rect">
            <a:avLst/>
          </a:prstGeom>
          <a:noFill/>
          <a:ln w="9525">
            <a:noFill/>
            <a:miter lim="800000"/>
            <a:headEnd/>
            <a:tailEnd/>
          </a:ln>
          <a:effectLst/>
        </p:spPr>
        <p:txBody>
          <a:bodyPr>
            <a:spAutoFit/>
          </a:bodyPr>
          <a:lstStyle/>
          <a:p>
            <a:r>
              <a:rPr lang="en-AU" b="1">
                <a:solidFill>
                  <a:srgbClr val="FF0000"/>
                </a:solidFill>
              </a:rPr>
              <a:t>Purpose: </a:t>
            </a:r>
            <a:r>
              <a:rPr lang="en-AU">
                <a:solidFill>
                  <a:srgbClr val="FF0000"/>
                </a:solidFill>
              </a:rPr>
              <a:t>To determine the extent which particular strategies are known and being used to enable learning and to measure change over time</a:t>
            </a:r>
          </a:p>
          <a:p>
            <a:pPr>
              <a:spcBef>
                <a:spcPct val="50000"/>
              </a:spcBef>
            </a:pPr>
            <a:r>
              <a:rPr lang="en-AU"/>
              <a:t>This tool is used to gather evidence in relation to a particular teacher success indicator.</a:t>
            </a:r>
          </a:p>
          <a:p>
            <a:pPr>
              <a:spcBef>
                <a:spcPct val="50000"/>
              </a:spcBef>
            </a:pPr>
            <a:r>
              <a:rPr lang="en-AU" u="sng"/>
              <a:t>Teacher Success Indicator:</a:t>
            </a:r>
            <a:r>
              <a:rPr lang="en-AU"/>
              <a:t> Model and use feedback to promote reflection and learning for both teachers and students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24300" y="115888"/>
            <a:ext cx="5338763" cy="868362"/>
          </a:xfrm>
        </p:spPr>
        <p:txBody>
          <a:bodyPr/>
          <a:lstStyle/>
          <a:p>
            <a:r>
              <a:rPr lang="en-AU"/>
              <a:t>Likert Scale</a:t>
            </a:r>
          </a:p>
        </p:txBody>
      </p:sp>
      <p:sp>
        <p:nvSpPr>
          <p:cNvPr id="11268" name="Rectangle 4"/>
          <p:cNvSpPr>
            <a:spLocks noChangeArrowheads="1"/>
          </p:cNvSpPr>
          <p:nvPr/>
        </p:nvSpPr>
        <p:spPr bwMode="auto">
          <a:xfrm>
            <a:off x="6011863" y="1341438"/>
            <a:ext cx="2592387" cy="366712"/>
          </a:xfrm>
          <a:prstGeom prst="rect">
            <a:avLst/>
          </a:prstGeom>
          <a:noFill/>
          <a:ln w="9525">
            <a:noFill/>
            <a:miter lim="800000"/>
            <a:headEnd/>
            <a:tailEnd/>
          </a:ln>
          <a:effectLst/>
        </p:spPr>
        <p:txBody>
          <a:bodyPr anchor="ctr">
            <a:spAutoFit/>
          </a:bodyPr>
          <a:lstStyle/>
          <a:p>
            <a:endParaRPr lang="en-US"/>
          </a:p>
        </p:txBody>
      </p:sp>
      <p:pic>
        <p:nvPicPr>
          <p:cNvPr id="11270" name="Picture 6" descr="likert scale"/>
          <p:cNvPicPr>
            <a:picLocks noChangeAspect="1" noChangeArrowheads="1"/>
          </p:cNvPicPr>
          <p:nvPr>
            <p:ph idx="1"/>
          </p:nvPr>
        </p:nvPicPr>
        <p:blipFill>
          <a:blip r:embed="rId2"/>
          <a:srcRect/>
          <a:stretch>
            <a:fillRect/>
          </a:stretch>
        </p:blipFill>
        <p:spPr>
          <a:xfrm>
            <a:off x="250825" y="836613"/>
            <a:ext cx="6292850" cy="4525962"/>
          </a:xfrm>
          <a:noFill/>
          <a:ln/>
        </p:spPr>
      </p:pic>
      <p:sp>
        <p:nvSpPr>
          <p:cNvPr id="11271" name="Text Box 7"/>
          <p:cNvSpPr txBox="1">
            <a:spLocks noChangeArrowheads="1"/>
          </p:cNvSpPr>
          <p:nvPr/>
        </p:nvSpPr>
        <p:spPr bwMode="auto">
          <a:xfrm>
            <a:off x="6300788" y="1125538"/>
            <a:ext cx="2519362" cy="5584825"/>
          </a:xfrm>
          <a:prstGeom prst="rect">
            <a:avLst/>
          </a:prstGeom>
          <a:noFill/>
          <a:ln w="9525">
            <a:noFill/>
            <a:miter lim="800000"/>
            <a:headEnd/>
            <a:tailEnd/>
          </a:ln>
          <a:effectLst/>
        </p:spPr>
        <p:txBody>
          <a:bodyPr>
            <a:spAutoFit/>
          </a:bodyPr>
          <a:lstStyle/>
          <a:p>
            <a:r>
              <a:rPr lang="en-AU" b="1">
                <a:solidFill>
                  <a:srgbClr val="FF0000"/>
                </a:solidFill>
              </a:rPr>
              <a:t>Purpose:  To self assess practice using a rating scale and to measure change over time. This rating needs to be supported by evidence.</a:t>
            </a:r>
          </a:p>
          <a:p>
            <a:endParaRPr lang="en-AU" u="sng">
              <a:solidFill>
                <a:srgbClr val="FF0000"/>
              </a:solidFill>
            </a:endParaRPr>
          </a:p>
          <a:p>
            <a:r>
              <a:rPr lang="en-AU" u="sng"/>
              <a:t>This tool could be used to gather base line data in relation Teachers Success Indicators</a:t>
            </a:r>
          </a:p>
          <a:p>
            <a:endParaRPr lang="en-AU" u="sng"/>
          </a:p>
          <a:p>
            <a:r>
              <a:rPr lang="en-AU" i="1"/>
              <a:t>The tool could also be adapted for students to self assess a particular skill, level of understanding</a:t>
            </a:r>
            <a:endParaRPr lang="en-AU" b="1" i="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AU"/>
              <a:t>Frequency of Use</a:t>
            </a:r>
          </a:p>
        </p:txBody>
      </p:sp>
      <p:pic>
        <p:nvPicPr>
          <p:cNvPr id="10244" name="Picture 4" descr="frequency of use"/>
          <p:cNvPicPr>
            <a:picLocks noChangeAspect="1" noChangeArrowheads="1"/>
          </p:cNvPicPr>
          <p:nvPr>
            <p:ph idx="1"/>
          </p:nvPr>
        </p:nvPicPr>
        <p:blipFill>
          <a:blip r:embed="rId2"/>
          <a:srcRect/>
          <a:stretch>
            <a:fillRect/>
          </a:stretch>
        </p:blipFill>
        <p:spPr>
          <a:xfrm>
            <a:off x="323850" y="1412875"/>
            <a:ext cx="5705475" cy="4525963"/>
          </a:xfrm>
          <a:noFill/>
          <a:ln/>
        </p:spPr>
      </p:pic>
      <p:sp>
        <p:nvSpPr>
          <p:cNvPr id="10246" name="Text Box 6"/>
          <p:cNvSpPr txBox="1">
            <a:spLocks noChangeArrowheads="1"/>
          </p:cNvSpPr>
          <p:nvPr/>
        </p:nvSpPr>
        <p:spPr bwMode="auto">
          <a:xfrm>
            <a:off x="6084888" y="1412875"/>
            <a:ext cx="2808287" cy="5035550"/>
          </a:xfrm>
          <a:prstGeom prst="rect">
            <a:avLst/>
          </a:prstGeom>
          <a:noFill/>
          <a:ln w="9525">
            <a:noFill/>
            <a:miter lim="800000"/>
            <a:headEnd/>
            <a:tailEnd/>
          </a:ln>
          <a:effectLst/>
        </p:spPr>
        <p:txBody>
          <a:bodyPr>
            <a:spAutoFit/>
          </a:bodyPr>
          <a:lstStyle/>
          <a:p>
            <a:r>
              <a:rPr lang="en-AU" b="1">
                <a:solidFill>
                  <a:srgbClr val="FF0000"/>
                </a:solidFill>
              </a:rPr>
              <a:t>Purpose: </a:t>
            </a:r>
            <a:r>
              <a:rPr lang="en-AU">
                <a:solidFill>
                  <a:srgbClr val="FF0000"/>
                </a:solidFill>
              </a:rPr>
              <a:t>To determine how often particular practices, strategies or contemporary tools are used and to measure the change in use over time. </a:t>
            </a:r>
          </a:p>
          <a:p>
            <a:endParaRPr lang="en-AU">
              <a:solidFill>
                <a:srgbClr val="FF0000"/>
              </a:solidFill>
            </a:endParaRPr>
          </a:p>
          <a:p>
            <a:r>
              <a:rPr lang="en-AU" u="sng"/>
              <a:t>This tool could be used to gather base line data in relation to the following </a:t>
            </a:r>
            <a:r>
              <a:rPr lang="en-AU" b="1" u="sng"/>
              <a:t>Teacher Success Indicator</a:t>
            </a:r>
            <a:r>
              <a:rPr lang="en-AU" u="sng"/>
              <a:t> </a:t>
            </a:r>
            <a:r>
              <a:rPr lang="en-AU"/>
              <a:t>Teachers will….Model reflective thinking routines and provide opportunities for students to use these routines to promote deep understanding. </a:t>
            </a:r>
          </a:p>
        </p:txBody>
      </p:sp>
      <p:sp>
        <p:nvSpPr>
          <p:cNvPr id="10247" name="AutoShape 7"/>
          <p:cNvSpPr>
            <a:spLocks noChangeArrowheads="1"/>
          </p:cNvSpPr>
          <p:nvPr/>
        </p:nvSpPr>
        <p:spPr bwMode="auto">
          <a:xfrm rot="2000443">
            <a:off x="4995863" y="4125913"/>
            <a:ext cx="1079500" cy="287337"/>
          </a:xfrm>
          <a:prstGeom prst="leftArrow">
            <a:avLst>
              <a:gd name="adj1" fmla="val 50000"/>
              <a:gd name="adj2" fmla="val 93923"/>
            </a:avLst>
          </a:prstGeom>
          <a:solidFill>
            <a:schemeClr val="accent1"/>
          </a:solidFill>
          <a:ln w="9525">
            <a:solidFill>
              <a:schemeClr val="tx1"/>
            </a:solidFill>
            <a:miter lim="800000"/>
            <a:headEnd/>
            <a:tailEnd/>
          </a:ln>
          <a:effectLst/>
        </p:spPr>
        <p:txBody>
          <a:bodyPr wrap="none" anchor="ctr"/>
          <a:lstStyle/>
          <a:p>
            <a:endParaRPr lang="en-A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AU"/>
              <a:t>Google Online forms</a:t>
            </a:r>
          </a:p>
        </p:txBody>
      </p:sp>
      <p:sp>
        <p:nvSpPr>
          <p:cNvPr id="20483" name="Rectangle 3"/>
          <p:cNvSpPr>
            <a:spLocks noGrp="1" noChangeArrowheads="1"/>
          </p:cNvSpPr>
          <p:nvPr>
            <p:ph type="body" sz="half" idx="1"/>
          </p:nvPr>
        </p:nvSpPr>
        <p:spPr/>
        <p:txBody>
          <a:bodyPr/>
          <a:lstStyle/>
          <a:p>
            <a:r>
              <a:rPr lang="en-AU" sz="2800"/>
              <a:t>Audit of contemporary tools</a:t>
            </a:r>
          </a:p>
          <a:p>
            <a:pPr>
              <a:buFontTx/>
              <a:buNone/>
            </a:pPr>
            <a:endParaRPr lang="en-AU" sz="2800"/>
          </a:p>
          <a:p>
            <a:pPr>
              <a:buFontTx/>
              <a:buNone/>
            </a:pPr>
            <a:endParaRPr lang="en-AU" sz="2800"/>
          </a:p>
        </p:txBody>
      </p:sp>
      <p:pic>
        <p:nvPicPr>
          <p:cNvPr id="20484" name="Picture 4" descr="audit of contemporary tools"/>
          <p:cNvPicPr>
            <a:picLocks noChangeAspect="1" noChangeArrowheads="1"/>
          </p:cNvPicPr>
          <p:nvPr>
            <p:ph sz="quarter" idx="2"/>
          </p:nvPr>
        </p:nvPicPr>
        <p:blipFill>
          <a:blip r:embed="rId2"/>
          <a:srcRect/>
          <a:stretch>
            <a:fillRect/>
          </a:stretch>
        </p:blipFill>
        <p:spPr>
          <a:xfrm>
            <a:off x="5003800" y="1341438"/>
            <a:ext cx="2684463" cy="3916362"/>
          </a:xfrm>
          <a:noFill/>
          <a:ln/>
        </p:spPr>
      </p:pic>
      <p:pic>
        <p:nvPicPr>
          <p:cNvPr id="20486" name="Picture 6" descr="contemporary tool graph"/>
          <p:cNvPicPr>
            <a:picLocks noChangeAspect="1" noChangeArrowheads="1"/>
          </p:cNvPicPr>
          <p:nvPr>
            <p:ph sz="quarter" idx="3"/>
          </p:nvPr>
        </p:nvPicPr>
        <p:blipFill>
          <a:blip r:embed="rId3"/>
          <a:srcRect/>
          <a:stretch>
            <a:fillRect/>
          </a:stretch>
        </p:blipFill>
        <p:spPr>
          <a:xfrm>
            <a:off x="539750" y="3141663"/>
            <a:ext cx="4537075" cy="3382962"/>
          </a:xfrm>
          <a:noFill/>
          <a:ln/>
        </p:spPr>
      </p:pic>
      <p:sp>
        <p:nvSpPr>
          <p:cNvPr id="20488" name="Text Box 8"/>
          <p:cNvSpPr txBox="1">
            <a:spLocks noChangeArrowheads="1"/>
          </p:cNvSpPr>
          <p:nvPr/>
        </p:nvSpPr>
        <p:spPr bwMode="auto">
          <a:xfrm>
            <a:off x="6659563" y="2781300"/>
            <a:ext cx="2160587" cy="2838450"/>
          </a:xfrm>
          <a:prstGeom prst="rect">
            <a:avLst/>
          </a:prstGeom>
          <a:noFill/>
          <a:ln w="9525">
            <a:noFill/>
            <a:miter lim="800000"/>
            <a:headEnd/>
            <a:tailEnd/>
          </a:ln>
          <a:effectLst/>
        </p:spPr>
        <p:txBody>
          <a:bodyPr>
            <a:spAutoFit/>
          </a:bodyPr>
          <a:lstStyle/>
          <a:p>
            <a:pPr>
              <a:spcBef>
                <a:spcPct val="50000"/>
              </a:spcBef>
            </a:pPr>
            <a:r>
              <a:rPr lang="en-AU">
                <a:solidFill>
                  <a:srgbClr val="FF0000"/>
                </a:solidFill>
              </a:rPr>
              <a:t>Purpose: To gather basline data and measure change over time in relation to the familiarity and use of particular contemporary tools </a:t>
            </a:r>
            <a:r>
              <a:rPr lang="en-AU" i="1">
                <a:solidFill>
                  <a:srgbClr val="FF0000"/>
                </a:solidFill>
              </a:rPr>
              <a:t>(adapted to gather other kinds of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a:outerShdw dist="203199" dir="3180003" algn="ctr" rotWithShape="0">
              <a:schemeClr val="bg2">
                <a:alpha val="92000"/>
              </a:scheme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AU"/>
              <a:t>Wiki ~Ongoing reflections</a:t>
            </a:r>
          </a:p>
        </p:txBody>
      </p:sp>
      <p:pic>
        <p:nvPicPr>
          <p:cNvPr id="15364" name="Picture 4" descr="teacher reflection wiki"/>
          <p:cNvPicPr>
            <a:picLocks noChangeAspect="1" noChangeArrowheads="1"/>
          </p:cNvPicPr>
          <p:nvPr>
            <p:ph sz="half" idx="1"/>
          </p:nvPr>
        </p:nvPicPr>
        <p:blipFill>
          <a:blip r:embed="rId2"/>
          <a:srcRect/>
          <a:stretch>
            <a:fillRect/>
          </a:stretch>
        </p:blipFill>
        <p:spPr>
          <a:xfrm>
            <a:off x="457200" y="2141538"/>
            <a:ext cx="4038600" cy="3443287"/>
          </a:xfrm>
          <a:noFill/>
          <a:ln/>
        </p:spPr>
      </p:pic>
      <p:sp>
        <p:nvSpPr>
          <p:cNvPr id="15366" name="Text Box 6"/>
          <p:cNvSpPr txBox="1">
            <a:spLocks noChangeArrowheads="1"/>
          </p:cNvSpPr>
          <p:nvPr/>
        </p:nvSpPr>
        <p:spPr bwMode="auto">
          <a:xfrm>
            <a:off x="6011863" y="1268413"/>
            <a:ext cx="2663825" cy="1739900"/>
          </a:xfrm>
          <a:prstGeom prst="rect">
            <a:avLst/>
          </a:prstGeom>
          <a:noFill/>
          <a:ln w="9525">
            <a:noFill/>
            <a:miter lim="800000"/>
            <a:headEnd/>
            <a:tailEnd/>
          </a:ln>
          <a:effectLst/>
        </p:spPr>
        <p:txBody>
          <a:bodyPr>
            <a:spAutoFit/>
          </a:bodyPr>
          <a:lstStyle/>
          <a:p>
            <a:pPr>
              <a:spcBef>
                <a:spcPct val="50000"/>
              </a:spcBef>
            </a:pPr>
            <a:r>
              <a:rPr lang="en-AU">
                <a:solidFill>
                  <a:srgbClr val="FF0000"/>
                </a:solidFill>
              </a:rPr>
              <a:t>Purpose: Monitor growth and change in thinking and behaviour through ongoing teacher reflection through the wiki</a:t>
            </a:r>
          </a:p>
        </p:txBody>
      </p:sp>
      <p:pic>
        <p:nvPicPr>
          <p:cNvPr id="15367" name="Picture 7" descr="teacher reflection wiki2"/>
          <p:cNvPicPr>
            <a:picLocks noChangeAspect="1" noChangeArrowheads="1"/>
          </p:cNvPicPr>
          <p:nvPr>
            <p:ph sz="half" idx="2"/>
          </p:nvPr>
        </p:nvPicPr>
        <p:blipFill>
          <a:blip r:embed="rId3"/>
          <a:srcRect/>
          <a:stretch>
            <a:fillRect/>
          </a:stretch>
        </p:blipFill>
        <p:spPr>
          <a:xfrm>
            <a:off x="4284663" y="2997200"/>
            <a:ext cx="4038600" cy="3703638"/>
          </a:xfrm>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AU"/>
              <a:t>Understandings of performance</a:t>
            </a:r>
          </a:p>
        </p:txBody>
      </p:sp>
      <p:sp>
        <p:nvSpPr>
          <p:cNvPr id="14339" name="Rectangle 3"/>
          <p:cNvSpPr>
            <a:spLocks noGrp="1" noChangeArrowheads="1"/>
          </p:cNvSpPr>
          <p:nvPr>
            <p:ph type="body" sz="half" idx="1"/>
          </p:nvPr>
        </p:nvSpPr>
        <p:spPr/>
        <p:txBody>
          <a:bodyPr/>
          <a:lstStyle/>
          <a:p>
            <a:r>
              <a:rPr lang="en-AU" sz="2800"/>
              <a:t>Unit based assessments (of, for, as) provide evidence in relation to student success indicators.</a:t>
            </a:r>
          </a:p>
          <a:p>
            <a:r>
              <a:rPr lang="en-AU" sz="2800"/>
              <a:t>Captured:</a:t>
            </a:r>
          </a:p>
          <a:p>
            <a:pPr lvl="1"/>
            <a:r>
              <a:rPr lang="en-AU" sz="2400"/>
              <a:t>Annotated samples</a:t>
            </a:r>
          </a:p>
          <a:p>
            <a:pPr lvl="1"/>
            <a:r>
              <a:rPr lang="en-AU" sz="2400"/>
              <a:t>Video &amp; audio formats</a:t>
            </a:r>
          </a:p>
          <a:p>
            <a:pPr lvl="1"/>
            <a:r>
              <a:rPr lang="en-AU" sz="2400"/>
              <a:t>On wiki, myclasses</a:t>
            </a:r>
          </a:p>
        </p:txBody>
      </p:sp>
      <p:pic>
        <p:nvPicPr>
          <p:cNvPr id="14340" name="Picture 4" descr="student video"/>
          <p:cNvPicPr>
            <a:picLocks noChangeAspect="1" noChangeArrowheads="1"/>
          </p:cNvPicPr>
          <p:nvPr>
            <p:ph sz="half" idx="2"/>
          </p:nvPr>
        </p:nvPicPr>
        <p:blipFill>
          <a:blip r:embed="rId2"/>
          <a:srcRect/>
          <a:stretch>
            <a:fillRect/>
          </a:stretch>
        </p:blipFill>
        <p:spPr>
          <a:xfrm>
            <a:off x="5003800" y="2924175"/>
            <a:ext cx="3390900" cy="3209925"/>
          </a:xfrm>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l"/>
            <a:r>
              <a:rPr lang="en-AU" sz="3200"/>
              <a:t>Capacity matrix</a:t>
            </a:r>
          </a:p>
        </p:txBody>
      </p:sp>
      <p:pic>
        <p:nvPicPr>
          <p:cNvPr id="13316" name="Picture 4" descr="capacity matrix"/>
          <p:cNvPicPr>
            <a:picLocks noChangeAspect="1" noChangeArrowheads="1"/>
          </p:cNvPicPr>
          <p:nvPr>
            <p:ph idx="1"/>
          </p:nvPr>
        </p:nvPicPr>
        <p:blipFill>
          <a:blip r:embed="rId2"/>
          <a:srcRect/>
          <a:stretch>
            <a:fillRect/>
          </a:stretch>
        </p:blipFill>
        <p:spPr>
          <a:xfrm>
            <a:off x="395288" y="1125538"/>
            <a:ext cx="5524500" cy="3571875"/>
          </a:xfrm>
          <a:noFill/>
          <a:ln/>
        </p:spPr>
      </p:pic>
      <p:sp>
        <p:nvSpPr>
          <p:cNvPr id="13318" name="Text Box 6"/>
          <p:cNvSpPr txBox="1">
            <a:spLocks noChangeArrowheads="1"/>
          </p:cNvSpPr>
          <p:nvPr/>
        </p:nvSpPr>
        <p:spPr bwMode="auto">
          <a:xfrm>
            <a:off x="6084888" y="1700213"/>
            <a:ext cx="2590800" cy="4076700"/>
          </a:xfrm>
          <a:prstGeom prst="rect">
            <a:avLst/>
          </a:prstGeom>
          <a:noFill/>
          <a:ln w="9525">
            <a:noFill/>
            <a:miter lim="800000"/>
            <a:headEnd/>
            <a:tailEnd/>
          </a:ln>
          <a:effectLst/>
        </p:spPr>
        <p:txBody>
          <a:bodyPr>
            <a:spAutoFit/>
          </a:bodyPr>
          <a:lstStyle/>
          <a:p>
            <a:pPr>
              <a:spcBef>
                <a:spcPct val="50000"/>
              </a:spcBef>
            </a:pPr>
            <a:r>
              <a:rPr lang="en-AU">
                <a:solidFill>
                  <a:srgbClr val="FF0000"/>
                </a:solidFill>
              </a:rPr>
              <a:t>Purpose: To gather baseline data in relation to the following student success indicators:</a:t>
            </a:r>
          </a:p>
          <a:p>
            <a:pPr>
              <a:spcBef>
                <a:spcPct val="50000"/>
              </a:spcBef>
              <a:buFontTx/>
              <a:buChar char="•"/>
            </a:pPr>
            <a:r>
              <a:rPr lang="en-AU"/>
              <a:t> Can reflect on their learning to inform future goals </a:t>
            </a:r>
          </a:p>
          <a:p>
            <a:pPr>
              <a:spcBef>
                <a:spcPct val="50000"/>
              </a:spcBef>
              <a:buFontTx/>
              <a:buChar char="•"/>
            </a:pPr>
            <a:r>
              <a:rPr lang="en-AU"/>
              <a:t> Students effectively negotiate their learning pathways with their teacher. </a:t>
            </a:r>
          </a:p>
          <a:p>
            <a:pPr>
              <a:spcBef>
                <a:spcPct val="50000"/>
              </a:spcBef>
            </a:pPr>
            <a:endParaRPr lang="en-AU"/>
          </a:p>
        </p:txBody>
      </p:sp>
      <p:sp>
        <p:nvSpPr>
          <p:cNvPr id="13319" name="Text Box 7"/>
          <p:cNvSpPr txBox="1">
            <a:spLocks noChangeArrowheads="1"/>
          </p:cNvSpPr>
          <p:nvPr/>
        </p:nvSpPr>
        <p:spPr bwMode="auto">
          <a:xfrm>
            <a:off x="250825" y="5516563"/>
            <a:ext cx="8640763" cy="1190625"/>
          </a:xfrm>
          <a:prstGeom prst="rect">
            <a:avLst/>
          </a:prstGeom>
          <a:noFill/>
          <a:ln w="9525">
            <a:noFill/>
            <a:miter lim="800000"/>
            <a:headEnd/>
            <a:tailEnd/>
          </a:ln>
          <a:effectLst/>
        </p:spPr>
        <p:txBody>
          <a:bodyPr>
            <a:spAutoFit/>
          </a:bodyPr>
          <a:lstStyle/>
          <a:p>
            <a:pPr>
              <a:spcBef>
                <a:spcPct val="50000"/>
              </a:spcBef>
            </a:pPr>
            <a:r>
              <a:rPr lang="en-AU"/>
              <a:t>‘… the idea is not that one artifact from the classroom be shared as absolute proof of teaching or learning, but rather that a variety of artifacts collected over time could create a convincing argument that important learning is taking place and that a particular teaching practice is effective.’ </a:t>
            </a:r>
            <a:r>
              <a:rPr lang="en-AU" i="1"/>
              <a:t>(Ref: The Evidence Process)</a:t>
            </a:r>
          </a:p>
        </p:txBody>
      </p:sp>
      <p:sp>
        <p:nvSpPr>
          <p:cNvPr id="13320" name="Text Box 8"/>
          <p:cNvSpPr txBox="1">
            <a:spLocks noChangeArrowheads="1"/>
          </p:cNvSpPr>
          <p:nvPr/>
        </p:nvSpPr>
        <p:spPr bwMode="auto">
          <a:xfrm>
            <a:off x="250825" y="4797425"/>
            <a:ext cx="5545138" cy="517525"/>
          </a:xfrm>
          <a:prstGeom prst="rect">
            <a:avLst/>
          </a:prstGeom>
          <a:noFill/>
          <a:ln w="9525">
            <a:noFill/>
            <a:miter lim="800000"/>
            <a:headEnd/>
            <a:tailEnd/>
          </a:ln>
          <a:effectLst/>
        </p:spPr>
        <p:txBody>
          <a:bodyPr>
            <a:spAutoFit/>
          </a:bodyPr>
          <a:lstStyle/>
          <a:p>
            <a:pPr>
              <a:spcBef>
                <a:spcPct val="50000"/>
              </a:spcBef>
            </a:pPr>
            <a:r>
              <a:rPr lang="en-AU" sz="1400" b="1" i="1">
                <a:solidFill>
                  <a:schemeClr val="accent2"/>
                </a:solidFill>
              </a:rPr>
              <a:t>This evidence was presented with student reflections on their learning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AU"/>
              <a:t>Existing data</a:t>
            </a:r>
          </a:p>
        </p:txBody>
      </p:sp>
      <p:sp>
        <p:nvSpPr>
          <p:cNvPr id="19459" name="Rectangle 3"/>
          <p:cNvSpPr>
            <a:spLocks noGrp="1" noChangeArrowheads="1"/>
          </p:cNvSpPr>
          <p:nvPr>
            <p:ph type="body" idx="1"/>
          </p:nvPr>
        </p:nvSpPr>
        <p:spPr/>
        <p:txBody>
          <a:bodyPr/>
          <a:lstStyle/>
          <a:p>
            <a:r>
              <a:rPr lang="en-AU"/>
              <a:t>School Improvement Planning data </a:t>
            </a:r>
          </a:p>
          <a:p>
            <a:r>
              <a:rPr lang="en-AU"/>
              <a:t>Surveys</a:t>
            </a:r>
          </a:p>
          <a:p>
            <a:r>
              <a:rPr lang="en-AU"/>
              <a:t>Existing literacy and numeracy data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kurt-lewin-exeriential-learning-cycle.jpg"/>
          <p:cNvPicPr>
            <a:picLocks noChangeAspect="1"/>
          </p:cNvPicPr>
          <p:nvPr/>
        </p:nvPicPr>
        <p:blipFill>
          <a:blip r:embed="rId2"/>
          <a:srcRect/>
          <a:stretch>
            <a:fillRect/>
          </a:stretch>
        </p:blipFill>
        <p:spPr bwMode="auto">
          <a:xfrm>
            <a:off x="685800" y="1219200"/>
            <a:ext cx="7772400" cy="5124450"/>
          </a:xfrm>
          <a:prstGeom prst="rect">
            <a:avLst/>
          </a:prstGeom>
          <a:noFill/>
          <a:ln w="9525">
            <a:noFill/>
            <a:miter lim="800000"/>
            <a:headEnd/>
            <a:tailEnd/>
          </a:ln>
        </p:spPr>
      </p:pic>
      <p:sp>
        <p:nvSpPr>
          <p:cNvPr id="27651" name="TextBox 2"/>
          <p:cNvSpPr txBox="1">
            <a:spLocks noChangeArrowheads="1"/>
          </p:cNvSpPr>
          <p:nvPr/>
        </p:nvSpPr>
        <p:spPr bwMode="auto">
          <a:xfrm>
            <a:off x="838200" y="533400"/>
            <a:ext cx="7772400" cy="523875"/>
          </a:xfrm>
          <a:prstGeom prst="rect">
            <a:avLst/>
          </a:prstGeom>
          <a:solidFill>
            <a:srgbClr val="CCFFCC"/>
          </a:solidFill>
          <a:ln w="9525">
            <a:noFill/>
            <a:miter lim="800000"/>
            <a:headEnd/>
            <a:tailEnd/>
          </a:ln>
        </p:spPr>
        <p:txBody>
          <a:bodyPr>
            <a:spAutoFit/>
          </a:bodyPr>
          <a:lstStyle/>
          <a:p>
            <a:pPr algn="ctr"/>
            <a:r>
              <a:rPr lang="en-US" sz="2800">
                <a:latin typeface="Century Schoolbook" charset="0"/>
              </a:rPr>
              <a:t>Action Learning Cycle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en-US" dirty="0" smtClean="0">
                <a:solidFill>
                  <a:srgbClr val="000000"/>
                </a:solidFill>
              </a:rPr>
              <a:t>Action Learning Process</a:t>
            </a:r>
            <a:endParaRPr lang="en-AU" dirty="0"/>
          </a:p>
        </p:txBody>
      </p:sp>
      <p:sp>
        <p:nvSpPr>
          <p:cNvPr id="4" name="Rectangle 3"/>
          <p:cNvSpPr>
            <a:spLocks noGrp="1" noChangeArrowheads="1"/>
          </p:cNvSpPr>
          <p:nvPr>
            <p:ph idx="1"/>
          </p:nvPr>
        </p:nvSpPr>
        <p:spPr/>
        <p:style>
          <a:lnRef idx="2">
            <a:schemeClr val="accent2"/>
          </a:lnRef>
          <a:fillRef idx="1">
            <a:schemeClr val="lt1"/>
          </a:fillRef>
          <a:effectRef idx="0">
            <a:schemeClr val="accent2"/>
          </a:effectRef>
          <a:fontRef idx="minor">
            <a:schemeClr val="dk1"/>
          </a:fontRef>
        </p:style>
        <p:txBody>
          <a:bodyPr lIns="0" tIns="0" rIns="0" bIns="0"/>
          <a:lstStyle/>
          <a:p>
            <a:pPr lvl="1" indent="-342900" algn="l">
              <a:lnSpc>
                <a:spcPct val="95000"/>
              </a:lnSpc>
              <a:spcBef>
                <a:spcPct val="0"/>
              </a:spcBef>
              <a:buClr>
                <a:srgbClr val="000000"/>
              </a:buClr>
              <a:buFontTx/>
              <a:buChar char="•"/>
            </a:pPr>
            <a:r>
              <a:rPr lang="en-US" sz="3200" b="1" dirty="0">
                <a:solidFill>
                  <a:srgbClr val="000000"/>
                </a:solidFill>
              </a:rPr>
              <a:t>Finding Focus:</a:t>
            </a:r>
            <a:endParaRPr lang="en-US" sz="3200" dirty="0"/>
          </a:p>
          <a:p>
            <a:pPr marL="857250" lvl="2" indent="-285750" algn="l">
              <a:lnSpc>
                <a:spcPct val="95000"/>
              </a:lnSpc>
              <a:spcBef>
                <a:spcPct val="0"/>
              </a:spcBef>
              <a:buClr>
                <a:srgbClr val="000000"/>
              </a:buClr>
              <a:buSzPct val="80000"/>
              <a:buFont typeface="Courier New" pitchFamily="49" charset="0"/>
              <a:buChar char="o"/>
            </a:pPr>
            <a:r>
              <a:rPr lang="en-US" sz="2600" dirty="0">
                <a:solidFill>
                  <a:srgbClr val="000000"/>
                </a:solidFill>
              </a:rPr>
              <a:t>What is our area of improvement?</a:t>
            </a:r>
            <a:endParaRPr lang="en-US" sz="2800" dirty="0"/>
          </a:p>
          <a:p>
            <a:pPr marL="857250" lvl="2" indent="-285750" algn="l">
              <a:lnSpc>
                <a:spcPct val="95000"/>
              </a:lnSpc>
              <a:spcBef>
                <a:spcPct val="0"/>
              </a:spcBef>
              <a:buClr>
                <a:srgbClr val="000000"/>
              </a:buClr>
              <a:buSzPct val="80000"/>
              <a:buFont typeface="Courier New" pitchFamily="49" charset="0"/>
              <a:buChar char="o"/>
            </a:pPr>
            <a:r>
              <a:rPr lang="en-US" sz="2600" dirty="0">
                <a:solidFill>
                  <a:srgbClr val="000000"/>
                </a:solidFill>
              </a:rPr>
              <a:t>What is powerful learning for students? </a:t>
            </a:r>
          </a:p>
          <a:p>
            <a:pPr marL="857250" lvl="2" indent="-285750" algn="l">
              <a:lnSpc>
                <a:spcPct val="95000"/>
              </a:lnSpc>
              <a:spcBef>
                <a:spcPct val="0"/>
              </a:spcBef>
              <a:buClr>
                <a:srgbClr val="000000"/>
              </a:buClr>
              <a:buSzPct val="80000"/>
              <a:buFont typeface="Courier New" pitchFamily="49" charset="0"/>
              <a:buChar char="o"/>
            </a:pPr>
            <a:r>
              <a:rPr lang="en-US" sz="2600" dirty="0">
                <a:solidFill>
                  <a:srgbClr val="000000"/>
                </a:solidFill>
              </a:rPr>
              <a:t>What is powerful teaching? </a:t>
            </a:r>
            <a:br>
              <a:rPr lang="en-US" sz="2600" dirty="0">
                <a:solidFill>
                  <a:srgbClr val="000000"/>
                </a:solidFill>
              </a:rPr>
            </a:br>
            <a:endParaRPr lang="en-US" sz="2800" dirty="0"/>
          </a:p>
          <a:p>
            <a:pPr lvl="1" indent="-342900" algn="l">
              <a:lnSpc>
                <a:spcPct val="95000"/>
              </a:lnSpc>
              <a:spcBef>
                <a:spcPct val="0"/>
              </a:spcBef>
              <a:buClr>
                <a:srgbClr val="000000"/>
              </a:buClr>
              <a:buFontTx/>
              <a:buChar char="•"/>
            </a:pPr>
            <a:r>
              <a:rPr lang="en-US" sz="3200" b="1" dirty="0">
                <a:solidFill>
                  <a:srgbClr val="000000"/>
                </a:solidFill>
              </a:rPr>
              <a:t>Developing Success Indicators</a:t>
            </a:r>
            <a:endParaRPr lang="en-US" sz="3200" dirty="0"/>
          </a:p>
          <a:p>
            <a:pPr marL="857250" lvl="2" indent="-285750" algn="l">
              <a:lnSpc>
                <a:spcPct val="95000"/>
              </a:lnSpc>
              <a:spcBef>
                <a:spcPct val="0"/>
              </a:spcBef>
              <a:buClr>
                <a:srgbClr val="000000"/>
              </a:buClr>
              <a:buSzPct val="80000"/>
              <a:buFont typeface="Courier New" pitchFamily="49" charset="0"/>
              <a:buChar char="o"/>
            </a:pPr>
            <a:r>
              <a:rPr lang="en-US" sz="2600" dirty="0">
                <a:solidFill>
                  <a:srgbClr val="000000"/>
                </a:solidFill>
              </a:rPr>
              <a:t>What is worthwhile for your students to learn? </a:t>
            </a:r>
            <a:endParaRPr lang="en-US" sz="2800" dirty="0"/>
          </a:p>
          <a:p>
            <a:pPr algn="l">
              <a:lnSpc>
                <a:spcPct val="95000"/>
              </a:lnSpc>
              <a:spcBef>
                <a:spcPct val="0"/>
              </a:spcBef>
            </a:pPr>
            <a:r>
              <a:rPr lang="en-US" sz="2600" i="1" dirty="0">
                <a:solidFill>
                  <a:srgbClr val="000000"/>
                </a:solidFill>
              </a:rPr>
              <a:t/>
            </a:r>
            <a:br>
              <a:rPr lang="en-US" sz="2600" i="1" dirty="0">
                <a:solidFill>
                  <a:srgbClr val="000000"/>
                </a:solidFill>
              </a:rPr>
            </a:br>
            <a:r>
              <a:rPr lang="en-US" sz="2600" i="1" dirty="0">
                <a:solidFill>
                  <a:srgbClr val="000000"/>
                </a:solidFill>
              </a:rPr>
              <a:t>Therefore…</a:t>
            </a:r>
            <a:endParaRPr lang="en-US" sz="3600" dirty="0"/>
          </a:p>
          <a:p>
            <a:pPr lvl="1" indent="-342900" algn="l">
              <a:lnSpc>
                <a:spcPct val="95000"/>
              </a:lnSpc>
              <a:spcBef>
                <a:spcPct val="0"/>
              </a:spcBef>
              <a:buClr>
                <a:srgbClr val="000000"/>
              </a:buClr>
              <a:buFontTx/>
              <a:buChar char="•"/>
            </a:pPr>
            <a:r>
              <a:rPr lang="en-US" sz="2600" dirty="0">
                <a:solidFill>
                  <a:srgbClr val="000000"/>
                </a:solidFill>
              </a:rPr>
              <a:t>What do </a:t>
            </a:r>
            <a:r>
              <a:rPr lang="en-US" sz="2600" dirty="0" smtClean="0">
                <a:solidFill>
                  <a:srgbClr val="000000"/>
                </a:solidFill>
              </a:rPr>
              <a:t>students, teachers and leaders </a:t>
            </a:r>
            <a:r>
              <a:rPr lang="en-US" sz="2600" dirty="0">
                <a:solidFill>
                  <a:srgbClr val="000000"/>
                </a:solidFill>
              </a:rPr>
              <a:t>need to do?</a:t>
            </a:r>
            <a:endParaRPr lang="en-US" sz="3200" dirty="0"/>
          </a:p>
          <a:p>
            <a:pPr algn="l">
              <a:lnSpc>
                <a:spcPct val="95000"/>
              </a:lnSpc>
              <a:spcBef>
                <a:spcPct val="0"/>
              </a:spcBef>
              <a:buClr>
                <a:srgbClr val="000000"/>
              </a:buClr>
            </a:pPr>
            <a:endParaRPr lang="en-US" b="1" dirty="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pPr algn="l"/>
            <a:r>
              <a:rPr lang="en-US" sz="3200" dirty="0">
                <a:solidFill>
                  <a:srgbClr val="969696"/>
                </a:solidFill>
              </a:rPr>
              <a:t>Developing Criteria…..</a:t>
            </a:r>
            <a:endParaRPr lang="en-AU" sz="3200" dirty="0">
              <a:solidFill>
                <a:srgbClr val="969696"/>
              </a:solidFill>
            </a:endParaRPr>
          </a:p>
        </p:txBody>
      </p:sp>
      <p:sp>
        <p:nvSpPr>
          <p:cNvPr id="14339" name="Rectangle 3"/>
          <p:cNvSpPr>
            <a:spLocks noGrp="1" noChangeArrowheads="1"/>
          </p:cNvSpPr>
          <p:nvPr>
            <p:ph type="body" idx="1"/>
          </p:nvPr>
        </p:nvSpPr>
        <p:spPr>
          <a:xfrm>
            <a:off x="457200" y="1628775"/>
            <a:ext cx="8229600" cy="4497388"/>
          </a:xfrm>
        </p:spPr>
        <p:style>
          <a:lnRef idx="3">
            <a:schemeClr val="lt1"/>
          </a:lnRef>
          <a:fillRef idx="1">
            <a:schemeClr val="accent1"/>
          </a:fillRef>
          <a:effectRef idx="1">
            <a:schemeClr val="accent1"/>
          </a:effectRef>
          <a:fontRef idx="minor">
            <a:schemeClr val="lt1"/>
          </a:fontRef>
        </p:style>
        <p:txBody>
          <a:bodyPr/>
          <a:lstStyle/>
          <a:p>
            <a:r>
              <a:rPr lang="en-US" sz="2800" dirty="0"/>
              <a:t>Support the CL focus</a:t>
            </a:r>
            <a:br>
              <a:rPr lang="en-US" sz="2800" dirty="0"/>
            </a:br>
            <a:endParaRPr lang="en-US" sz="2800" dirty="0"/>
          </a:p>
          <a:p>
            <a:r>
              <a:rPr lang="en-AU" sz="2800" dirty="0"/>
              <a:t>Manageable: 3- 4 tops</a:t>
            </a:r>
            <a:br>
              <a:rPr lang="en-AU" sz="2800" dirty="0"/>
            </a:br>
            <a:endParaRPr lang="en-AU" sz="2800" dirty="0"/>
          </a:p>
          <a:p>
            <a:r>
              <a:rPr lang="en-AU" sz="2800" dirty="0"/>
              <a:t>Aligned: </a:t>
            </a:r>
            <a:br>
              <a:rPr lang="en-AU" sz="2800" dirty="0"/>
            </a:br>
            <a:r>
              <a:rPr lang="en-AU" sz="2800" dirty="0"/>
              <a:t>clear thread between student, teacher, teacher leaders </a:t>
            </a:r>
          </a:p>
          <a:p>
            <a:pPr>
              <a:buFontTx/>
              <a:buNone/>
            </a:pPr>
            <a:r>
              <a:rPr lang="en-AU" sz="2800" dirty="0"/>
              <a:t> </a:t>
            </a:r>
          </a:p>
          <a:p>
            <a:r>
              <a:rPr lang="en-AU" sz="2800" dirty="0"/>
              <a:t>Achievable &amp; balanced</a:t>
            </a:r>
          </a:p>
          <a:p>
            <a:pPr>
              <a:buFont typeface="Symbol" pitchFamily="18" charset="2"/>
              <a:buChar char=""/>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US" dirty="0">
                <a:solidFill>
                  <a:schemeClr val="bg2"/>
                </a:solidFill>
              </a:rPr>
              <a:t>Contemporary Learning Focus</a:t>
            </a:r>
            <a:endParaRPr lang="en-AU" dirty="0">
              <a:solidFill>
                <a:schemeClr val="bg2"/>
              </a:solidFill>
            </a:endParaRPr>
          </a:p>
        </p:txBody>
      </p:sp>
      <p:sp>
        <p:nvSpPr>
          <p:cNvPr id="7171" name="Rectangle 3"/>
          <p:cNvSpPr>
            <a:spLocks noGrp="1" noChangeArrowheads="1"/>
          </p:cNvSpPr>
          <p:nvPr>
            <p:ph type="body" idx="1"/>
          </p:nvPr>
        </p:nvSpPr>
        <p:spPr/>
        <p:style>
          <a:lnRef idx="1">
            <a:schemeClr val="accent2"/>
          </a:lnRef>
          <a:fillRef idx="2">
            <a:schemeClr val="accent2"/>
          </a:fillRef>
          <a:effectRef idx="1">
            <a:schemeClr val="accent2"/>
          </a:effectRef>
          <a:fontRef idx="minor">
            <a:schemeClr val="dk1"/>
          </a:fontRef>
        </p:style>
        <p:txBody>
          <a:bodyPr/>
          <a:lstStyle/>
          <a:p>
            <a:pPr>
              <a:lnSpc>
                <a:spcPct val="90000"/>
              </a:lnSpc>
            </a:pPr>
            <a:r>
              <a:rPr lang="en-US" dirty="0"/>
              <a:t>Is our focus about </a:t>
            </a:r>
            <a:r>
              <a:rPr lang="en-US" i="1" dirty="0"/>
              <a:t>student learning</a:t>
            </a:r>
            <a:r>
              <a:rPr lang="en-US" dirty="0"/>
              <a:t>?</a:t>
            </a:r>
            <a:br>
              <a:rPr lang="en-US" dirty="0"/>
            </a:br>
            <a:endParaRPr lang="en-US" dirty="0"/>
          </a:p>
          <a:p>
            <a:pPr>
              <a:lnSpc>
                <a:spcPct val="90000"/>
              </a:lnSpc>
            </a:pPr>
            <a:r>
              <a:rPr lang="en-US" dirty="0"/>
              <a:t>Is it contemporary? How?</a:t>
            </a:r>
            <a:br>
              <a:rPr lang="en-US" dirty="0"/>
            </a:br>
            <a:endParaRPr lang="en-US" dirty="0"/>
          </a:p>
          <a:p>
            <a:pPr>
              <a:lnSpc>
                <a:spcPct val="90000"/>
              </a:lnSpc>
            </a:pPr>
            <a:r>
              <a:rPr lang="en-US" dirty="0"/>
              <a:t>Why is it significant for you &amp; your school?</a:t>
            </a:r>
            <a:br>
              <a:rPr lang="en-US" dirty="0"/>
            </a:br>
            <a:endParaRPr lang="en-US" dirty="0"/>
          </a:p>
          <a:p>
            <a:pPr>
              <a:lnSpc>
                <a:spcPct val="90000"/>
              </a:lnSpc>
            </a:pPr>
            <a:r>
              <a:rPr lang="en-US" dirty="0"/>
              <a:t>Why might students think its important?</a:t>
            </a:r>
            <a:br>
              <a:rPr lang="en-US" dirty="0"/>
            </a:br>
            <a:endParaRPr lang="en-US" dirty="0"/>
          </a:p>
          <a:p>
            <a:pPr>
              <a:lnSpc>
                <a:spcPct val="90000"/>
              </a:lnSpc>
            </a:pPr>
            <a:r>
              <a:rPr lang="en-US" dirty="0"/>
              <a:t>How does it relate to your SIP?</a:t>
            </a:r>
          </a:p>
          <a:p>
            <a:pPr>
              <a:lnSpc>
                <a:spcPct val="90000"/>
              </a:lnSpc>
            </a:pPr>
            <a:endParaRPr lang="en-A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 Box 7"/>
          <p:cNvSpPr txBox="1">
            <a:spLocks noChangeArrowheads="1"/>
          </p:cNvSpPr>
          <p:nvPr/>
        </p:nvSpPr>
        <p:spPr bwMode="auto">
          <a:xfrm>
            <a:off x="2541588" y="996950"/>
            <a:ext cx="3889375" cy="1477963"/>
          </a:xfrm>
          <a:prstGeom prst="rect">
            <a:avLst/>
          </a:prstGeom>
          <a:solidFill>
            <a:srgbClr val="FFFF99"/>
          </a:solidFill>
          <a:ln w="12700">
            <a:solidFill>
              <a:schemeClr val="tx1"/>
            </a:solidFill>
            <a:miter lim="800000"/>
            <a:headEnd/>
            <a:tailEnd/>
          </a:ln>
          <a:effectLst/>
        </p:spPr>
        <p:txBody>
          <a:bodyPr>
            <a:spAutoFit/>
          </a:bodyPr>
          <a:lstStyle/>
          <a:p>
            <a:pPr algn="ctr">
              <a:spcBef>
                <a:spcPct val="20000"/>
              </a:spcBef>
            </a:pPr>
            <a:r>
              <a:rPr lang="en-US"/>
              <a:t>What </a:t>
            </a:r>
            <a:r>
              <a:rPr lang="en-US" b="1" u="sng"/>
              <a:t>teachers</a:t>
            </a:r>
            <a:r>
              <a:rPr lang="en-US"/>
              <a:t> need to know, understand and do – teaching approaches – to enable the student learning vision or learning focus areas</a:t>
            </a:r>
            <a:endParaRPr lang="en-AU"/>
          </a:p>
        </p:txBody>
      </p:sp>
      <p:sp>
        <p:nvSpPr>
          <p:cNvPr id="8201" name="Text Box 9"/>
          <p:cNvSpPr txBox="1">
            <a:spLocks noChangeArrowheads="1"/>
          </p:cNvSpPr>
          <p:nvPr/>
        </p:nvSpPr>
        <p:spPr bwMode="auto">
          <a:xfrm>
            <a:off x="2373313" y="3571875"/>
            <a:ext cx="4248150" cy="928688"/>
          </a:xfrm>
          <a:prstGeom prst="rect">
            <a:avLst/>
          </a:prstGeom>
          <a:solidFill>
            <a:srgbClr val="FFCCFF"/>
          </a:solidFill>
          <a:ln w="12700">
            <a:solidFill>
              <a:schemeClr val="tx1"/>
            </a:solidFill>
            <a:miter lim="800000"/>
            <a:headEnd/>
            <a:tailEnd/>
          </a:ln>
          <a:effectLst/>
        </p:spPr>
        <p:txBody>
          <a:bodyPr>
            <a:spAutoFit/>
          </a:bodyPr>
          <a:lstStyle/>
          <a:p>
            <a:pPr algn="ctr">
              <a:spcBef>
                <a:spcPct val="50000"/>
              </a:spcBef>
            </a:pPr>
            <a:r>
              <a:rPr lang="en-US"/>
              <a:t>What </a:t>
            </a:r>
            <a:r>
              <a:rPr lang="en-US" b="1" u="sng"/>
              <a:t>teacher leaders</a:t>
            </a:r>
            <a:r>
              <a:rPr lang="en-US"/>
              <a:t> need to know, understand, do – professional learning approaches – to enable teachers</a:t>
            </a:r>
            <a:endParaRPr lang="en-AU"/>
          </a:p>
        </p:txBody>
      </p:sp>
      <p:sp>
        <p:nvSpPr>
          <p:cNvPr id="8202" name="Text Box 10"/>
          <p:cNvSpPr txBox="1">
            <a:spLocks noChangeArrowheads="1"/>
          </p:cNvSpPr>
          <p:nvPr/>
        </p:nvSpPr>
        <p:spPr bwMode="auto">
          <a:xfrm>
            <a:off x="2627313" y="5589588"/>
            <a:ext cx="3816350" cy="1203325"/>
          </a:xfrm>
          <a:prstGeom prst="rect">
            <a:avLst/>
          </a:prstGeom>
          <a:solidFill>
            <a:srgbClr val="99FF99"/>
          </a:solidFill>
          <a:ln w="12700">
            <a:solidFill>
              <a:schemeClr val="tx1"/>
            </a:solidFill>
            <a:miter lim="800000"/>
            <a:headEnd/>
            <a:tailEnd/>
          </a:ln>
          <a:effectLst/>
        </p:spPr>
        <p:txBody>
          <a:bodyPr>
            <a:spAutoFit/>
          </a:bodyPr>
          <a:lstStyle/>
          <a:p>
            <a:pPr algn="ctr">
              <a:spcBef>
                <a:spcPct val="20000"/>
              </a:spcBef>
            </a:pPr>
            <a:r>
              <a:rPr lang="en-US"/>
              <a:t>What </a:t>
            </a:r>
            <a:r>
              <a:rPr lang="en-US" b="1" u="sng"/>
              <a:t>school leaders</a:t>
            </a:r>
            <a:r>
              <a:rPr lang="en-US"/>
              <a:t> need to know, understand, do - to build leadership capacity of teacher leaders</a:t>
            </a:r>
            <a:endParaRPr lang="en-AU"/>
          </a:p>
        </p:txBody>
      </p:sp>
      <p:sp>
        <p:nvSpPr>
          <p:cNvPr id="8205" name="AutoShape 13"/>
          <p:cNvSpPr>
            <a:spLocks noChangeArrowheads="1"/>
          </p:cNvSpPr>
          <p:nvPr/>
        </p:nvSpPr>
        <p:spPr bwMode="auto">
          <a:xfrm>
            <a:off x="865188" y="1557338"/>
            <a:ext cx="1655762" cy="5184775"/>
          </a:xfrm>
          <a:prstGeom prst="curvedRightArrow">
            <a:avLst>
              <a:gd name="adj1" fmla="val 14425"/>
              <a:gd name="adj2" fmla="val 70702"/>
              <a:gd name="adj3" fmla="val 15282"/>
            </a:avLst>
          </a:prstGeom>
          <a:solidFill>
            <a:schemeClr val="accent2"/>
          </a:solidFill>
          <a:ln w="9525">
            <a:solidFill>
              <a:schemeClr val="tx1"/>
            </a:solidFill>
            <a:miter lim="800000"/>
            <a:headEnd/>
            <a:tailEnd/>
          </a:ln>
          <a:effectLst/>
        </p:spPr>
        <p:txBody>
          <a:bodyPr wrap="none" anchor="ctr"/>
          <a:lstStyle/>
          <a:p>
            <a:endParaRPr lang="en-AU"/>
          </a:p>
        </p:txBody>
      </p:sp>
      <p:sp>
        <p:nvSpPr>
          <p:cNvPr id="8206" name="Text Box 14"/>
          <p:cNvSpPr txBox="1">
            <a:spLocks noChangeArrowheads="1"/>
          </p:cNvSpPr>
          <p:nvPr/>
        </p:nvSpPr>
        <p:spPr bwMode="auto">
          <a:xfrm>
            <a:off x="468313" y="188913"/>
            <a:ext cx="8424862" cy="366712"/>
          </a:xfrm>
          <a:prstGeom prst="rect">
            <a:avLst/>
          </a:prstGeom>
          <a:noFill/>
          <a:ln w="9525">
            <a:noFill/>
            <a:miter lim="800000"/>
            <a:headEnd/>
            <a:tailEnd/>
          </a:ln>
          <a:effectLst/>
        </p:spPr>
        <p:txBody>
          <a:bodyPr>
            <a:spAutoFit/>
          </a:bodyPr>
          <a:lstStyle/>
          <a:p>
            <a:pPr>
              <a:spcBef>
                <a:spcPct val="50000"/>
              </a:spcBef>
            </a:pPr>
            <a:endParaRPr lang="en-US"/>
          </a:p>
        </p:txBody>
      </p:sp>
      <p:sp>
        <p:nvSpPr>
          <p:cNvPr id="8207" name="Text Box 15"/>
          <p:cNvSpPr txBox="1">
            <a:spLocks noChangeArrowheads="1"/>
          </p:cNvSpPr>
          <p:nvPr/>
        </p:nvSpPr>
        <p:spPr bwMode="auto">
          <a:xfrm>
            <a:off x="250825" y="188913"/>
            <a:ext cx="8642350" cy="457200"/>
          </a:xfrm>
          <a:prstGeom prst="rect">
            <a:avLst/>
          </a:prstGeom>
          <a:solidFill>
            <a:srgbClr val="CC99FF"/>
          </a:solidFill>
          <a:ln w="9525">
            <a:noFill/>
            <a:miter lim="800000"/>
            <a:headEnd/>
            <a:tailEnd/>
          </a:ln>
          <a:effectLst/>
        </p:spPr>
        <p:txBody>
          <a:bodyPr>
            <a:spAutoFit/>
          </a:bodyPr>
          <a:lstStyle/>
          <a:p>
            <a:pPr algn="ctr">
              <a:spcBef>
                <a:spcPct val="50000"/>
              </a:spcBef>
            </a:pPr>
            <a:r>
              <a:rPr lang="en-US" sz="2400">
                <a:solidFill>
                  <a:schemeClr val="tx2"/>
                </a:solidFill>
              </a:rPr>
              <a:t>Establishing expectations /success indicators at each level</a:t>
            </a:r>
            <a:endParaRPr lang="en-AU" sz="2400">
              <a:solidFill>
                <a:schemeClr val="tx2"/>
              </a:solidFill>
            </a:endParaRPr>
          </a:p>
        </p:txBody>
      </p:sp>
      <p:sp>
        <p:nvSpPr>
          <p:cNvPr id="8210" name="AutoShape 18"/>
          <p:cNvSpPr>
            <a:spLocks noChangeArrowheads="1"/>
          </p:cNvSpPr>
          <p:nvPr/>
        </p:nvSpPr>
        <p:spPr bwMode="auto">
          <a:xfrm flipV="1">
            <a:off x="1042988" y="1125538"/>
            <a:ext cx="1225550" cy="5111750"/>
          </a:xfrm>
          <a:prstGeom prst="curvedRightArrow">
            <a:avLst>
              <a:gd name="adj1" fmla="val 19214"/>
              <a:gd name="adj2" fmla="val 94175"/>
              <a:gd name="adj3" fmla="val 15282"/>
            </a:avLst>
          </a:prstGeom>
          <a:solidFill>
            <a:srgbClr val="D60258"/>
          </a:solidFill>
          <a:ln w="9525">
            <a:solidFill>
              <a:schemeClr val="tx1"/>
            </a:solidFill>
            <a:miter lim="800000"/>
            <a:headEnd/>
            <a:tailEnd/>
          </a:ln>
          <a:effectLst/>
        </p:spPr>
        <p:txBody>
          <a:bodyPr wrap="none" anchor="ctr"/>
          <a:lstStyle/>
          <a:p>
            <a:endParaRPr lang="en-AU"/>
          </a:p>
        </p:txBody>
      </p:sp>
      <p:sp>
        <p:nvSpPr>
          <p:cNvPr id="8212" name="AutoShape 20"/>
          <p:cNvSpPr>
            <a:spLocks noChangeArrowheads="1"/>
          </p:cNvSpPr>
          <p:nvPr/>
        </p:nvSpPr>
        <p:spPr bwMode="auto">
          <a:xfrm rot="5400000">
            <a:off x="3959225" y="2673350"/>
            <a:ext cx="863600" cy="647700"/>
          </a:xfrm>
          <a:prstGeom prst="leftRightArrow">
            <a:avLst>
              <a:gd name="adj1" fmla="val 50000"/>
              <a:gd name="adj2" fmla="val 26667"/>
            </a:avLst>
          </a:prstGeom>
          <a:solidFill>
            <a:schemeClr val="folHlink"/>
          </a:solidFill>
          <a:ln w="9525">
            <a:solidFill>
              <a:schemeClr val="tx1"/>
            </a:solidFill>
            <a:miter lim="800000"/>
            <a:headEnd/>
            <a:tailEnd/>
          </a:ln>
          <a:effectLst/>
        </p:spPr>
        <p:txBody>
          <a:bodyPr wrap="none" anchor="ctr"/>
          <a:lstStyle/>
          <a:p>
            <a:endParaRPr lang="en-AU"/>
          </a:p>
        </p:txBody>
      </p:sp>
      <p:sp>
        <p:nvSpPr>
          <p:cNvPr id="8213" name="AutoShape 21"/>
          <p:cNvSpPr>
            <a:spLocks noChangeArrowheads="1"/>
          </p:cNvSpPr>
          <p:nvPr/>
        </p:nvSpPr>
        <p:spPr bwMode="auto">
          <a:xfrm rot="5400000">
            <a:off x="4032250" y="4689475"/>
            <a:ext cx="863600" cy="647700"/>
          </a:xfrm>
          <a:prstGeom prst="leftRightArrow">
            <a:avLst>
              <a:gd name="adj1" fmla="val 50000"/>
              <a:gd name="adj2" fmla="val 26667"/>
            </a:avLst>
          </a:prstGeom>
          <a:solidFill>
            <a:schemeClr val="folHlink"/>
          </a:solidFill>
          <a:ln w="9525">
            <a:solidFill>
              <a:schemeClr val="tx1"/>
            </a:solidFill>
            <a:miter lim="800000"/>
            <a:headEnd/>
            <a:tailEnd/>
          </a:ln>
          <a:effectLst/>
        </p:spPr>
        <p:txBody>
          <a:bodyPr wrap="none" anchor="ctr"/>
          <a:lstStyle/>
          <a:p>
            <a:endParaRPr lang="en-A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idx="4294967295"/>
          </p:nvPr>
        </p:nvSpPr>
        <p:spPr>
          <a:xfrm>
            <a:off x="395288" y="0"/>
            <a:ext cx="8223250" cy="865188"/>
          </a:xfrm>
        </p:spPr>
        <p:txBody>
          <a:bodyPr/>
          <a:lstStyle/>
          <a:p>
            <a:r>
              <a:rPr lang="en-AU" sz="1200"/>
              <a:t>Contemporary Learning focus: </a:t>
            </a:r>
            <a:br>
              <a:rPr lang="en-AU" sz="1200"/>
            </a:br>
            <a:r>
              <a:rPr lang="en-AU" sz="1400" b="1"/>
              <a:t> </a:t>
            </a:r>
            <a:r>
              <a:rPr lang="en-AU" sz="1000" b="1" i="1">
                <a:latin typeface="Century Schoolbook" charset="0"/>
              </a:rPr>
              <a:t>To develop a deeper understanding about themselves, the world and how it works through rigorous and relevant learning opportunities</a:t>
            </a:r>
            <a:endParaRPr lang="en-AU" sz="2000"/>
          </a:p>
        </p:txBody>
      </p:sp>
      <p:graphicFrame>
        <p:nvGraphicFramePr>
          <p:cNvPr id="28675" name="Group 3"/>
          <p:cNvGraphicFramePr>
            <a:graphicFrameLocks noGrp="1"/>
          </p:cNvGraphicFramePr>
          <p:nvPr>
            <p:ph idx="4294967295"/>
          </p:nvPr>
        </p:nvGraphicFramePr>
        <p:xfrm>
          <a:off x="304800" y="990600"/>
          <a:ext cx="8458200" cy="4175760"/>
        </p:xfrm>
        <a:graphic>
          <a:graphicData uri="http://schemas.openxmlformats.org/drawingml/2006/table">
            <a:tbl>
              <a:tblPr/>
              <a:tblGrid>
                <a:gridCol w="2819400"/>
                <a:gridCol w="2819400"/>
                <a:gridCol w="28194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0D0D0D"/>
                          </a:solidFill>
                          <a:effectLst/>
                          <a:latin typeface="Arial" charset="0"/>
                        </a:rPr>
                        <a:t>Student Success Indicators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0000"/>
                          </a:solidFill>
                          <a:effectLst/>
                          <a:latin typeface="Arial" charset="0"/>
                        </a:rPr>
                        <a:t>Students will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0D0D0D"/>
                          </a:solidFill>
                          <a:effectLst/>
                          <a:latin typeface="Arial" charset="0"/>
                        </a:rPr>
                        <a:t>Teacher Success Indicators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0000"/>
                          </a:solidFill>
                          <a:effectLst/>
                          <a:latin typeface="Arial" charset="0"/>
                        </a:rPr>
                        <a:t>Teachers will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FFFF"/>
                          </a:solidFill>
                          <a:effectLst/>
                          <a:latin typeface="Arial" charset="0"/>
                        </a:rPr>
                        <a:t> </a:t>
                      </a:r>
                      <a:r>
                        <a:rPr kumimoji="0" lang="en-AU" sz="1800" b="1" i="0" u="none" strike="noStrike" cap="none" normalizeH="0" baseline="0" smtClean="0">
                          <a:ln>
                            <a:noFill/>
                          </a:ln>
                          <a:solidFill>
                            <a:srgbClr val="0D0D0D"/>
                          </a:solidFill>
                          <a:effectLst/>
                          <a:latin typeface="Arial" charset="0"/>
                        </a:rPr>
                        <a:t>Teacher Leader Success Indicators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0000"/>
                          </a:solidFill>
                          <a:effectLst/>
                          <a:latin typeface="Arial" charset="0"/>
                        </a:rPr>
                        <a:t>Teacher Leaders will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600" b="0"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
        <p:nvSpPr>
          <p:cNvPr id="3089" name="Text Box 6"/>
          <p:cNvSpPr txBox="1">
            <a:spLocks noChangeArrowheads="1"/>
          </p:cNvSpPr>
          <p:nvPr/>
        </p:nvSpPr>
        <p:spPr bwMode="auto">
          <a:xfrm>
            <a:off x="455613" y="4473575"/>
            <a:ext cx="2516187" cy="338138"/>
          </a:xfrm>
          <a:prstGeom prst="rect">
            <a:avLst/>
          </a:prstGeom>
          <a:noFill/>
          <a:ln w="9525">
            <a:noFill/>
            <a:miter lim="800000"/>
            <a:headEnd/>
            <a:tailEnd/>
          </a:ln>
        </p:spPr>
        <p:txBody>
          <a:bodyPr>
            <a:spAutoFit/>
          </a:bodyPr>
          <a:lstStyle/>
          <a:p>
            <a:pPr>
              <a:spcBef>
                <a:spcPct val="50000"/>
              </a:spcBef>
            </a:pPr>
            <a:endParaRPr lang="en-US" sz="1600" b="1">
              <a:solidFill>
                <a:srgbClr val="4A024C"/>
              </a:solidFill>
              <a:ea typeface="ＭＳ Ｐゴシック" charset="-128"/>
            </a:endParaRPr>
          </a:p>
        </p:txBody>
      </p:sp>
      <p:grpSp>
        <p:nvGrpSpPr>
          <p:cNvPr id="2" name="Group 17"/>
          <p:cNvGrpSpPr>
            <a:grpSpLocks/>
          </p:cNvGrpSpPr>
          <p:nvPr/>
        </p:nvGrpSpPr>
        <p:grpSpPr bwMode="auto">
          <a:xfrm>
            <a:off x="304800" y="1981200"/>
            <a:ext cx="2516188" cy="3752850"/>
            <a:chOff x="1149" y="2880"/>
            <a:chExt cx="839" cy="580"/>
          </a:xfrm>
        </p:grpSpPr>
        <p:sp>
          <p:nvSpPr>
            <p:cNvPr id="3091" name="AutoShape 5"/>
            <p:cNvSpPr>
              <a:spLocks noChangeArrowheads="1"/>
            </p:cNvSpPr>
            <p:nvPr/>
          </p:nvSpPr>
          <p:spPr bwMode="auto">
            <a:xfrm>
              <a:off x="1149" y="2880"/>
              <a:ext cx="816" cy="580"/>
            </a:xfrm>
            <a:prstGeom prst="roundRect">
              <a:avLst>
                <a:gd name="adj" fmla="val 16667"/>
              </a:avLst>
            </a:prstGeom>
            <a:solidFill>
              <a:schemeClr val="bg1"/>
            </a:solidFill>
            <a:ln w="9525">
              <a:solidFill>
                <a:schemeClr val="tx1"/>
              </a:solidFill>
              <a:round/>
              <a:headEnd/>
              <a:tailEnd/>
            </a:ln>
          </p:spPr>
          <p:txBody>
            <a:bodyPr wrap="none" anchor="ctr"/>
            <a:lstStyle/>
            <a:p>
              <a:endParaRPr lang="en-US">
                <a:ea typeface="ＭＳ Ｐゴシック" charset="-128"/>
              </a:endParaRPr>
            </a:p>
          </p:txBody>
        </p:sp>
        <p:sp>
          <p:nvSpPr>
            <p:cNvPr id="3092" name="Text Box 6"/>
            <p:cNvSpPr txBox="1">
              <a:spLocks noChangeArrowheads="1"/>
            </p:cNvSpPr>
            <p:nvPr/>
          </p:nvSpPr>
          <p:spPr bwMode="auto">
            <a:xfrm>
              <a:off x="1149" y="2919"/>
              <a:ext cx="839" cy="444"/>
            </a:xfrm>
            <a:prstGeom prst="rect">
              <a:avLst/>
            </a:prstGeom>
            <a:noFill/>
            <a:ln w="9525">
              <a:noFill/>
              <a:miter lim="800000"/>
              <a:headEnd/>
              <a:tailEnd/>
            </a:ln>
          </p:spPr>
          <p:txBody>
            <a:bodyPr>
              <a:spAutoFit/>
            </a:bodyPr>
            <a:lstStyle/>
            <a:p>
              <a:pPr>
                <a:spcBef>
                  <a:spcPct val="50000"/>
                </a:spcBef>
                <a:buFont typeface="Arial" charset="0"/>
                <a:buChar char="•"/>
              </a:pPr>
              <a:r>
                <a:rPr lang="en-AU" sz="1600">
                  <a:ea typeface="ＭＳ Ｐゴシック" charset="-128"/>
                </a:rPr>
                <a:t> </a:t>
              </a:r>
              <a:r>
                <a:rPr lang="en-AU" sz="1400"/>
                <a:t>Link what they learn to new situations</a:t>
              </a:r>
            </a:p>
            <a:p>
              <a:pPr>
                <a:spcBef>
                  <a:spcPct val="50000"/>
                </a:spcBef>
                <a:buFont typeface="Arial" charset="0"/>
                <a:buChar char="•"/>
              </a:pPr>
              <a:r>
                <a:rPr lang="en-AU" sz="1600">
                  <a:ea typeface="ＭＳ Ｐゴシック" charset="-128"/>
                </a:rPr>
                <a:t>apply new knowledge &amp; set future goals </a:t>
              </a:r>
            </a:p>
            <a:p>
              <a:pPr>
                <a:spcBef>
                  <a:spcPct val="50000"/>
                </a:spcBef>
                <a:buFont typeface="Arial" charset="0"/>
                <a:buChar char="•"/>
              </a:pPr>
              <a:r>
                <a:rPr lang="en-AU" sz="1600">
                  <a:ea typeface="ＭＳ Ｐゴシック" charset="-128"/>
                </a:rPr>
                <a:t>Choose appropriate contemporary tools to enable communication with others</a:t>
              </a:r>
            </a:p>
            <a:p>
              <a:pPr>
                <a:spcBef>
                  <a:spcPct val="50000"/>
                </a:spcBef>
                <a:buFont typeface="Arial" charset="0"/>
                <a:buChar char="•"/>
              </a:pPr>
              <a:r>
                <a:rPr lang="en-AU" sz="1600">
                  <a:ea typeface="ＭＳ Ｐゴシック" charset="-128"/>
                </a:rPr>
                <a:t>Take opportunities to influence….??</a:t>
              </a:r>
              <a:endParaRPr lang="en-US" sz="1600" b="1">
                <a:solidFill>
                  <a:srgbClr val="4A024C"/>
                </a:solidFill>
                <a:ea typeface="ＭＳ Ｐゴシック" charset="-128"/>
              </a:endParaRPr>
            </a:p>
          </p:txBody>
        </p:sp>
      </p:grpSp>
      <p:grpSp>
        <p:nvGrpSpPr>
          <p:cNvPr id="3" name="Group 17"/>
          <p:cNvGrpSpPr>
            <a:grpSpLocks/>
          </p:cNvGrpSpPr>
          <p:nvPr/>
        </p:nvGrpSpPr>
        <p:grpSpPr bwMode="auto">
          <a:xfrm>
            <a:off x="3200400" y="1981200"/>
            <a:ext cx="2516188" cy="4251325"/>
            <a:chOff x="1149" y="2880"/>
            <a:chExt cx="839" cy="670"/>
          </a:xfrm>
        </p:grpSpPr>
        <p:sp>
          <p:nvSpPr>
            <p:cNvPr id="3094" name="AutoShape 5"/>
            <p:cNvSpPr>
              <a:spLocks noChangeArrowheads="1"/>
            </p:cNvSpPr>
            <p:nvPr/>
          </p:nvSpPr>
          <p:spPr bwMode="auto">
            <a:xfrm>
              <a:off x="1149" y="2880"/>
              <a:ext cx="816" cy="580"/>
            </a:xfrm>
            <a:prstGeom prst="roundRect">
              <a:avLst>
                <a:gd name="adj" fmla="val 16667"/>
              </a:avLst>
            </a:prstGeom>
            <a:solidFill>
              <a:schemeClr val="bg1"/>
            </a:solidFill>
            <a:ln w="9525">
              <a:solidFill>
                <a:schemeClr val="tx1"/>
              </a:solidFill>
              <a:round/>
              <a:headEnd/>
              <a:tailEnd/>
            </a:ln>
          </p:spPr>
          <p:txBody>
            <a:bodyPr wrap="none" anchor="ctr"/>
            <a:lstStyle/>
            <a:p>
              <a:endParaRPr lang="en-US">
                <a:ea typeface="ＭＳ Ｐゴシック" charset="-128"/>
              </a:endParaRPr>
            </a:p>
          </p:txBody>
        </p:sp>
        <p:sp>
          <p:nvSpPr>
            <p:cNvPr id="3095" name="Text Box 6"/>
            <p:cNvSpPr txBox="1">
              <a:spLocks noChangeArrowheads="1"/>
            </p:cNvSpPr>
            <p:nvPr/>
          </p:nvSpPr>
          <p:spPr bwMode="auto">
            <a:xfrm>
              <a:off x="1149" y="2919"/>
              <a:ext cx="839" cy="631"/>
            </a:xfrm>
            <a:prstGeom prst="rect">
              <a:avLst/>
            </a:prstGeom>
            <a:noFill/>
            <a:ln w="9525">
              <a:noFill/>
              <a:miter lim="800000"/>
              <a:headEnd/>
              <a:tailEnd/>
            </a:ln>
          </p:spPr>
          <p:txBody>
            <a:bodyPr>
              <a:spAutoFit/>
            </a:bodyPr>
            <a:lstStyle/>
            <a:p>
              <a:pPr>
                <a:buFont typeface="Arial" charset="0"/>
                <a:buChar char="•"/>
              </a:pPr>
              <a:r>
                <a:rPr lang="en-AU" sz="1500">
                  <a:ea typeface="ＭＳ Ｐゴシック" charset="-128"/>
                </a:rPr>
                <a:t> </a:t>
              </a:r>
              <a:r>
                <a:rPr lang="en-AU" sz="1600">
                  <a:ea typeface="ＭＳ Ｐゴシック" charset="-128"/>
                </a:rPr>
                <a:t>Provide rigorous &amp; relevant learning opportunities for students to engage in</a:t>
              </a:r>
            </a:p>
            <a:p>
              <a:pPr>
                <a:buFont typeface="Arial" charset="0"/>
                <a:buNone/>
              </a:pPr>
              <a:endParaRPr lang="en-AU" sz="1600">
                <a:ea typeface="ＭＳ Ｐゴシック" charset="-128"/>
              </a:endParaRPr>
            </a:p>
            <a:p>
              <a:pPr>
                <a:buFont typeface="Arial" charset="0"/>
                <a:buChar char="•"/>
              </a:pPr>
              <a:r>
                <a:rPr lang="en-AU" sz="1600">
                  <a:ea typeface="ＭＳ Ｐゴシック" charset="-128"/>
                </a:rPr>
                <a:t>Provide thinking tools or organisers to support analysis and synthesis</a:t>
              </a:r>
              <a:br>
                <a:rPr lang="en-AU" sz="1600">
                  <a:ea typeface="ＭＳ Ｐゴシック" charset="-128"/>
                </a:rPr>
              </a:br>
              <a:endParaRPr lang="en-AU" sz="1600">
                <a:ea typeface="ＭＳ Ｐゴシック" charset="-128"/>
              </a:endParaRPr>
            </a:p>
            <a:p>
              <a:pPr>
                <a:buFont typeface="Arial" charset="0"/>
                <a:buChar char="•"/>
              </a:pPr>
              <a:r>
                <a:rPr lang="en-AU" sz="1600">
                  <a:ea typeface="ＭＳ Ｐゴシック" charset="-128"/>
                </a:rPr>
                <a:t>Provide access to appropriate virtual and community resources</a:t>
              </a:r>
              <a:br>
                <a:rPr lang="en-AU" sz="1600">
                  <a:ea typeface="ＭＳ Ｐゴシック" charset="-128"/>
                </a:rPr>
              </a:br>
              <a:endParaRPr lang="en-AU" sz="1600">
                <a:ea typeface="ＭＳ Ｐゴシック" charset="-128"/>
              </a:endParaRPr>
            </a:p>
            <a:p>
              <a:pPr>
                <a:spcBef>
                  <a:spcPct val="50000"/>
                </a:spcBef>
              </a:pPr>
              <a:endParaRPr lang="en-AU" sz="1600">
                <a:ea typeface="ＭＳ Ｐゴシック" charset="-128"/>
              </a:endParaRPr>
            </a:p>
            <a:p>
              <a:pPr>
                <a:spcBef>
                  <a:spcPct val="50000"/>
                </a:spcBef>
              </a:pPr>
              <a:endParaRPr lang="en-US" sz="1600" b="1">
                <a:solidFill>
                  <a:srgbClr val="4A024C"/>
                </a:solidFill>
                <a:ea typeface="ＭＳ Ｐゴシック" charset="-128"/>
              </a:endParaRPr>
            </a:p>
          </p:txBody>
        </p:sp>
      </p:grpSp>
      <p:grpSp>
        <p:nvGrpSpPr>
          <p:cNvPr id="4" name="Group 17"/>
          <p:cNvGrpSpPr>
            <a:grpSpLocks/>
          </p:cNvGrpSpPr>
          <p:nvPr/>
        </p:nvGrpSpPr>
        <p:grpSpPr bwMode="auto">
          <a:xfrm>
            <a:off x="6172200" y="1981200"/>
            <a:ext cx="2516188" cy="3752850"/>
            <a:chOff x="1149" y="2880"/>
            <a:chExt cx="839" cy="580"/>
          </a:xfrm>
        </p:grpSpPr>
        <p:sp>
          <p:nvSpPr>
            <p:cNvPr id="3097" name="AutoShape 5"/>
            <p:cNvSpPr>
              <a:spLocks noChangeArrowheads="1"/>
            </p:cNvSpPr>
            <p:nvPr/>
          </p:nvSpPr>
          <p:spPr bwMode="auto">
            <a:xfrm>
              <a:off x="1149" y="2880"/>
              <a:ext cx="816" cy="580"/>
            </a:xfrm>
            <a:prstGeom prst="roundRect">
              <a:avLst>
                <a:gd name="adj" fmla="val 16667"/>
              </a:avLst>
            </a:prstGeom>
            <a:solidFill>
              <a:schemeClr val="bg1"/>
            </a:solidFill>
            <a:ln w="9525">
              <a:solidFill>
                <a:schemeClr val="tx1"/>
              </a:solidFill>
              <a:round/>
              <a:headEnd/>
              <a:tailEnd/>
            </a:ln>
          </p:spPr>
          <p:txBody>
            <a:bodyPr wrap="none" anchor="ctr"/>
            <a:lstStyle/>
            <a:p>
              <a:endParaRPr lang="en-US">
                <a:ea typeface="ＭＳ Ｐゴシック" charset="-128"/>
              </a:endParaRPr>
            </a:p>
          </p:txBody>
        </p:sp>
        <p:sp>
          <p:nvSpPr>
            <p:cNvPr id="3098" name="Text Box 6"/>
            <p:cNvSpPr txBox="1">
              <a:spLocks noChangeArrowheads="1"/>
            </p:cNvSpPr>
            <p:nvPr/>
          </p:nvSpPr>
          <p:spPr bwMode="auto">
            <a:xfrm>
              <a:off x="1149" y="2895"/>
              <a:ext cx="839" cy="52"/>
            </a:xfrm>
            <a:prstGeom prst="rect">
              <a:avLst/>
            </a:prstGeom>
            <a:noFill/>
            <a:ln w="9525">
              <a:noFill/>
              <a:miter lim="800000"/>
              <a:headEnd/>
              <a:tailEnd/>
            </a:ln>
          </p:spPr>
          <p:txBody>
            <a:bodyPr>
              <a:spAutoFit/>
            </a:bodyPr>
            <a:lstStyle/>
            <a:p>
              <a:pPr>
                <a:spcBef>
                  <a:spcPct val="50000"/>
                </a:spcBef>
              </a:pPr>
              <a:endParaRPr lang="en-US" sz="1600" b="1">
                <a:solidFill>
                  <a:srgbClr val="4A024C"/>
                </a:solidFill>
                <a:ea typeface="ＭＳ Ｐゴシック" charset="-128"/>
              </a:endParaRPr>
            </a:p>
          </p:txBody>
        </p:sp>
      </p:grpSp>
      <p:sp>
        <p:nvSpPr>
          <p:cNvPr id="3099" name="Text Box 27"/>
          <p:cNvSpPr txBox="1">
            <a:spLocks noChangeArrowheads="1"/>
          </p:cNvSpPr>
          <p:nvPr/>
        </p:nvSpPr>
        <p:spPr bwMode="auto">
          <a:xfrm>
            <a:off x="6300788" y="2205038"/>
            <a:ext cx="2087562" cy="3148012"/>
          </a:xfrm>
          <a:prstGeom prst="rect">
            <a:avLst/>
          </a:prstGeom>
          <a:noFill/>
          <a:ln w="9525">
            <a:noFill/>
            <a:miter lim="800000"/>
            <a:headEnd/>
            <a:tailEnd/>
          </a:ln>
        </p:spPr>
        <p:txBody>
          <a:bodyPr>
            <a:spAutoFit/>
          </a:bodyPr>
          <a:lstStyle/>
          <a:p>
            <a:pPr>
              <a:spcBef>
                <a:spcPct val="50000"/>
              </a:spcBef>
              <a:buFontTx/>
              <a:buChar char="•"/>
            </a:pPr>
            <a:r>
              <a:rPr lang="en-AU" sz="1600">
                <a:ea typeface="ＭＳ Ｐゴシック" charset="-128"/>
              </a:rPr>
              <a:t>Link school vision to curriculum design</a:t>
            </a:r>
          </a:p>
          <a:p>
            <a:pPr>
              <a:spcBef>
                <a:spcPct val="50000"/>
              </a:spcBef>
              <a:buFontTx/>
              <a:buChar char="•"/>
            </a:pPr>
            <a:r>
              <a:rPr lang="en-AU" sz="1600">
                <a:ea typeface="ＭＳ Ｐゴシック" charset="-128"/>
              </a:rPr>
              <a:t>Structure opportunities for robust discussion around what’s worth learning</a:t>
            </a:r>
          </a:p>
          <a:p>
            <a:pPr>
              <a:spcBef>
                <a:spcPct val="50000"/>
              </a:spcBef>
              <a:buFontTx/>
              <a:buChar char="•"/>
            </a:pPr>
            <a:r>
              <a:rPr lang="en-AU" sz="1600">
                <a:ea typeface="ＭＳ Ｐゴシック" charset="-128"/>
              </a:rPr>
              <a:t>Provide training around the use of contemporary tools</a:t>
            </a:r>
          </a:p>
          <a:p>
            <a:pPr>
              <a:spcBef>
                <a:spcPct val="50000"/>
              </a:spcBef>
              <a:buFontTx/>
              <a:buChar char="•"/>
            </a:pPr>
            <a:endParaRPr lang="en-AU" sz="1600">
              <a:ea typeface="ＭＳ Ｐゴシック" charset="-128"/>
            </a:endParaRPr>
          </a:p>
        </p:txBody>
      </p:sp>
      <p:sp>
        <p:nvSpPr>
          <p:cNvPr id="28700" name="Text Box 28"/>
          <p:cNvSpPr txBox="1">
            <a:spLocks noChangeArrowheads="1"/>
          </p:cNvSpPr>
          <p:nvPr/>
        </p:nvSpPr>
        <p:spPr bwMode="auto">
          <a:xfrm>
            <a:off x="250825" y="5949950"/>
            <a:ext cx="8353425" cy="865188"/>
          </a:xfrm>
          <a:prstGeom prst="rect">
            <a:avLst/>
          </a:prstGeom>
          <a:noFill/>
          <a:ln w="9525">
            <a:solidFill>
              <a:schemeClr val="tx1"/>
            </a:solidFill>
            <a:miter lim="800000"/>
            <a:headEnd/>
            <a:tailEnd/>
          </a:ln>
        </p:spPr>
        <p:txBody>
          <a:bodyPr>
            <a:spAutoFit/>
          </a:bodyPr>
          <a:lstStyle/>
          <a:p>
            <a:pPr>
              <a:spcBef>
                <a:spcPct val="50000"/>
              </a:spcBef>
            </a:pPr>
            <a:r>
              <a:rPr lang="en-AU" sz="1600" b="1">
                <a:ea typeface="ＭＳ Ｐゴシック" charset="-128"/>
              </a:rPr>
              <a:t>Leadership will implement the following strategies &amp; structures to enable this learning:</a:t>
            </a:r>
            <a:br>
              <a:rPr lang="en-AU" sz="1600" b="1">
                <a:ea typeface="ＭＳ Ｐゴシック" charset="-128"/>
              </a:rPr>
            </a:br>
            <a:r>
              <a:rPr lang="en-AU" sz="1600">
                <a:ea typeface="ＭＳ Ｐゴシック" charset="-128"/>
              </a:rPr>
              <a:t>Allocate time and space for release of teachers</a:t>
            </a:r>
            <a:r>
              <a:rPr lang="en-AU" sz="1600" b="1">
                <a:ea typeface="ＭＳ Ｐゴシック" charset="-128"/>
              </a:rPr>
              <a:t> </a:t>
            </a:r>
            <a:r>
              <a:rPr lang="en-AU" sz="1600">
                <a:ea typeface="ＭＳ Ｐゴシック" charset="-128"/>
              </a:rPr>
              <a:t>to develop</a:t>
            </a:r>
            <a:r>
              <a:rPr lang="en-AU">
                <a:ea typeface="ＭＳ Ｐゴシック" charset="-128"/>
              </a:rPr>
              <a:t> </a:t>
            </a:r>
            <a:r>
              <a:rPr lang="en-AU" sz="1600">
                <a:ea typeface="ＭＳ Ｐゴシック" charset="-128"/>
              </a:rPr>
              <a:t>curriculum plans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0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09" name="Group 125"/>
          <p:cNvGraphicFramePr>
            <a:graphicFrameLocks noGrp="1"/>
          </p:cNvGraphicFramePr>
          <p:nvPr/>
        </p:nvGraphicFramePr>
        <p:xfrm>
          <a:off x="323850" y="692150"/>
          <a:ext cx="8496300" cy="6699885"/>
        </p:xfrm>
        <a:graphic>
          <a:graphicData uri="http://schemas.openxmlformats.org/drawingml/2006/table">
            <a:tbl>
              <a:tblPr/>
              <a:tblGrid>
                <a:gridCol w="2832100"/>
                <a:gridCol w="2832100"/>
                <a:gridCol w="2832100"/>
              </a:tblGrid>
              <a:tr h="847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Student Success indicators</a:t>
                      </a:r>
                      <a:endParaRPr kumimoji="0" lang="en-AU" sz="16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Teacher success indicators</a:t>
                      </a:r>
                      <a:endParaRPr kumimoji="0" lang="en-AU"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rPr>
                        <a:t>Teacher Leaders success indicators</a:t>
                      </a:r>
                      <a:endParaRPr kumimoji="0" lang="en-AU"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573713">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Regularly communicate and collaborate with others, using appropriate language to build relationships</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Communicate &amp; collaborate with others via a range of contemporary tools to build relationships within &amp; beyond the classroom</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 Be able to  select the most appropriate tool &amp; articulate and reflect how the tools and strategies enable &amp; support their learning </a:t>
                      </a:r>
                      <a:br>
                        <a:rPr kumimoji="0" lang="en-AU"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rPr>
                        <a:t>Provide opportunities and model the language of communicating with others</a:t>
                      </a:r>
                      <a:r>
                        <a:rPr kumimoji="0" lang="en-AU" sz="1400" b="0" i="0" u="none" strike="noStrike" cap="none" normalizeH="0" baseline="0" smtClean="0">
                          <a:ln>
                            <a:noFill/>
                          </a:ln>
                          <a:solidFill>
                            <a:schemeClr val="tx1"/>
                          </a:solidFill>
                          <a:effectLst/>
                          <a:latin typeface="Arial" pitchFamily="34" charset="0"/>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rPr>
                        <a:t/>
                      </a:r>
                      <a:br>
                        <a:rPr kumimoji="0" lang="en-US" sz="1400" b="0" i="0" u="none" strike="noStrike" cap="none" normalizeH="0" baseline="0" smtClean="0">
                          <a:ln>
                            <a:noFill/>
                          </a:ln>
                          <a:solidFill>
                            <a:schemeClr val="tx1"/>
                          </a:solidFill>
                          <a:effectLst/>
                          <a:latin typeface="Arial" pitchFamily="34" charset="0"/>
                        </a:rPr>
                      </a:br>
                      <a:r>
                        <a:rPr kumimoji="0" lang="en-US" sz="1400" b="0" i="0" u="none" strike="noStrike" cap="none" normalizeH="0" baseline="0" smtClean="0">
                          <a:ln>
                            <a:noFill/>
                          </a:ln>
                          <a:solidFill>
                            <a:schemeClr val="tx1"/>
                          </a:solidFill>
                          <a:effectLst/>
                          <a:latin typeface="Arial" pitchFamily="34" charset="0"/>
                        </a:rPr>
                        <a:t/>
                      </a:r>
                      <a:br>
                        <a:rPr kumimoji="0" lang="en-US" sz="1400" b="0" i="0" u="none" strike="noStrike" cap="none" normalizeH="0" baseline="0" smtClean="0">
                          <a:ln>
                            <a:noFill/>
                          </a:ln>
                          <a:solidFill>
                            <a:schemeClr val="tx1"/>
                          </a:solidFill>
                          <a:effectLst/>
                          <a:latin typeface="Arial" pitchFamily="34" charset="0"/>
                        </a:rPr>
                      </a:br>
                      <a:r>
                        <a:rPr kumimoji="0" lang="en-US" sz="1400" b="0" i="0" u="none" strike="noStrike" cap="none" normalizeH="0" baseline="0" smtClean="0">
                          <a:ln>
                            <a:noFill/>
                          </a:ln>
                          <a:solidFill>
                            <a:schemeClr val="tx1"/>
                          </a:solidFill>
                          <a:effectLst/>
                          <a:latin typeface="Arial" pitchFamily="34" charset="0"/>
                        </a:rPr>
                        <a:t/>
                      </a:r>
                      <a:br>
                        <a:rPr kumimoji="0" lang="en-US"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Provide engaging and flexible learning environments that enable purposeful and relevant learning opportunities.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Provide the opportunity to use a variety of contemporary tools and resources that promote &amp; enable communication and collaboration</a:t>
                      </a:r>
                    </a:p>
                    <a:p>
                      <a:pPr marL="0" marR="0" lvl="0" indent="0" algn="l" defTabSz="914400" rtl="0" eaLnBrk="1" fontAlgn="base" latinLnBrk="0" hangingPunct="1">
                        <a:lnSpc>
                          <a:spcPct val="100000"/>
                        </a:lnSpc>
                        <a:spcBef>
                          <a:spcPct val="20000"/>
                        </a:spcBef>
                        <a:spcAft>
                          <a:spcPct val="0"/>
                        </a:spcAft>
                        <a:buClrTx/>
                        <a:buSzTx/>
                        <a:buFontTx/>
                        <a:buChar char="•"/>
                        <a:tabLst/>
                      </a:pP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AU" sz="1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Provide access to professional learning opportunities for teachers to better understand the language and tools that enable  &amp; promote effective communication &amp; collaboration.</a:t>
                      </a:r>
                      <a:br>
                        <a:rPr kumimoji="0" lang="en-AU" sz="1400" b="0" i="0" u="none" strike="noStrike" cap="none" normalizeH="0" baseline="0" smtClean="0">
                          <a:ln>
                            <a:noFill/>
                          </a:ln>
                          <a:solidFill>
                            <a:schemeClr val="tx1"/>
                          </a:solidFill>
                          <a:effectLst/>
                          <a:latin typeface="Arial" pitchFamily="34" charset="0"/>
                        </a:rPr>
                      </a:br>
                      <a:r>
                        <a:rPr kumimoji="0" lang="en-AU" sz="1200" b="0" i="0" u="none" strike="noStrike" cap="none" normalizeH="0" baseline="0" smtClean="0">
                          <a:ln>
                            <a:noFill/>
                          </a:ln>
                          <a:solidFill>
                            <a:schemeClr val="tx1"/>
                          </a:solidFill>
                          <a:effectLst/>
                          <a:latin typeface="Arial" pitchFamily="34" charset="0"/>
                        </a:rPr>
                        <a:t/>
                      </a:r>
                      <a:br>
                        <a:rPr kumimoji="0" lang="en-AU" sz="1200" b="0" i="0" u="none" strike="noStrike" cap="none" normalizeH="0" baseline="0" smtClean="0">
                          <a:ln>
                            <a:noFill/>
                          </a:ln>
                          <a:solidFill>
                            <a:schemeClr val="tx1"/>
                          </a:solidFill>
                          <a:effectLst/>
                          <a:latin typeface="Arial" pitchFamily="34" charset="0"/>
                        </a:rPr>
                      </a:br>
                      <a:endParaRPr kumimoji="0" lang="en-AU" sz="12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Model and/or mentor and/or coach, as required in order to support teachers in their teaching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400" b="0" i="0" u="none" strike="noStrike" cap="none" normalizeH="0" baseline="0" smtClean="0">
                          <a:ln>
                            <a:noFill/>
                          </a:ln>
                          <a:solidFill>
                            <a:schemeClr val="tx1"/>
                          </a:solidFill>
                          <a:effectLst/>
                          <a:latin typeface="Arial" pitchFamily="34" charset="0"/>
                        </a:rPr>
                        <a:t>skill &amp; practice development.</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
                      </a:r>
                      <a:br>
                        <a:rPr kumimoji="0" lang="en-AU" sz="1400" b="0" i="0" u="none" strike="noStrike" cap="none" normalizeH="0" baseline="0" smtClean="0">
                          <a:ln>
                            <a:noFill/>
                          </a:ln>
                          <a:solidFill>
                            <a:schemeClr val="tx1"/>
                          </a:solidFill>
                          <a:effectLst/>
                          <a:latin typeface="Arial" pitchFamily="34" charset="0"/>
                        </a:rPr>
                      </a:br>
                      <a:endParaRPr kumimoji="0" lang="en-AU" sz="14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AU" sz="1400" b="0" i="0" u="none" strike="noStrike" cap="none" normalizeH="0" baseline="0" smtClean="0">
                          <a:ln>
                            <a:noFill/>
                          </a:ln>
                          <a:solidFill>
                            <a:schemeClr val="tx1"/>
                          </a:solidFill>
                          <a:effectLst/>
                          <a:latin typeface="Arial" pitchFamily="34" charset="0"/>
                        </a:rPr>
                        <a:t>Work collaboratively with teachers to plan for students to engage in, and take responsibility for, their</a:t>
                      </a:r>
                      <a:br>
                        <a:rPr kumimoji="0" lang="en-AU" sz="1400" b="0" i="0" u="none" strike="noStrike" cap="none" normalizeH="0" baseline="0" smtClean="0">
                          <a:ln>
                            <a:noFill/>
                          </a:ln>
                          <a:solidFill>
                            <a:schemeClr val="tx1"/>
                          </a:solidFill>
                          <a:effectLst/>
                          <a:latin typeface="Arial" pitchFamily="34" charset="0"/>
                        </a:rPr>
                      </a:br>
                      <a:r>
                        <a:rPr kumimoji="0" lang="en-AU" sz="1400" b="0" i="0" u="none" strike="noStrike" cap="none" normalizeH="0" baseline="0" smtClean="0">
                          <a:ln>
                            <a:noFill/>
                          </a:ln>
                          <a:solidFill>
                            <a:schemeClr val="tx1"/>
                          </a:solidFill>
                          <a:effectLst/>
                          <a:latin typeface="Arial" pitchFamily="34" charset="0"/>
                        </a:rPr>
                        <a:t>learning.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6407" name="Text Box 23"/>
          <p:cNvSpPr txBox="1">
            <a:spLocks noChangeArrowheads="1"/>
          </p:cNvSpPr>
          <p:nvPr/>
        </p:nvSpPr>
        <p:spPr bwMode="auto">
          <a:xfrm>
            <a:off x="179388" y="0"/>
            <a:ext cx="8785225" cy="641350"/>
          </a:xfrm>
          <a:prstGeom prst="rect">
            <a:avLst/>
          </a:prstGeom>
          <a:noFill/>
          <a:ln w="9525">
            <a:noFill/>
            <a:miter lim="800000"/>
            <a:headEnd/>
            <a:tailEnd/>
          </a:ln>
          <a:effectLst/>
        </p:spPr>
        <p:txBody>
          <a:bodyPr>
            <a:spAutoFit/>
          </a:bodyPr>
          <a:lstStyle/>
          <a:p>
            <a:pPr>
              <a:spcBef>
                <a:spcPct val="50000"/>
              </a:spcBef>
            </a:pPr>
            <a:r>
              <a:rPr lang="en-AU" i="1">
                <a:solidFill>
                  <a:schemeClr val="tx2"/>
                </a:solidFill>
              </a:rPr>
              <a:t>Building Learning Relationships: Improving student outcomes through increased communication and collaboration with others within and outside the classroom.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984</TotalTime>
  <Words>1068</Words>
  <Application>Microsoft Office PowerPoint</Application>
  <PresentationFormat>On-screen Show (4:3)</PresentationFormat>
  <Paragraphs>139</Paragraphs>
  <Slides>23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ＭＳ Ｐゴシック</vt:lpstr>
      <vt:lpstr>Chalkduster</vt:lpstr>
      <vt:lpstr>Century Schoolbook</vt:lpstr>
      <vt:lpstr>Default Design</vt:lpstr>
      <vt:lpstr>Slide 1</vt:lpstr>
      <vt:lpstr>Slide 2</vt:lpstr>
      <vt:lpstr>Slide 3</vt:lpstr>
      <vt:lpstr>Action Learning Process</vt:lpstr>
      <vt:lpstr>Developing Criteria…..</vt:lpstr>
      <vt:lpstr>Contemporary Learning Focus</vt:lpstr>
      <vt:lpstr>Slide 7</vt:lpstr>
      <vt:lpstr>Contemporary Learning focus:   To develop a deeper understanding about themselves, the world and how it works through rigorous and relevant learning opportunities</vt:lpstr>
      <vt:lpstr>Slide 9</vt:lpstr>
      <vt:lpstr>Success Indicators-SMART</vt:lpstr>
      <vt:lpstr>Success Indicators-SMART</vt:lpstr>
      <vt:lpstr>Evidence Process</vt:lpstr>
      <vt:lpstr>What counts as evidence?</vt:lpstr>
      <vt:lpstr>Pre/Post comparisons</vt:lpstr>
      <vt:lpstr>Audit</vt:lpstr>
      <vt:lpstr>Audit</vt:lpstr>
      <vt:lpstr>Likert Scale</vt:lpstr>
      <vt:lpstr>Frequency of Use</vt:lpstr>
      <vt:lpstr>Google Online forms</vt:lpstr>
      <vt:lpstr>Wiki ~Ongoing reflections</vt:lpstr>
      <vt:lpstr>Understandings of performance</vt:lpstr>
      <vt:lpstr>Capacity matrix</vt:lpstr>
      <vt:lpstr>Existing data</vt:lpstr>
    </vt:vector>
  </TitlesOfParts>
  <Company>Catholic Education Office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krobertson</dc:creator>
  <cp:lastModifiedBy>mrichardson</cp:lastModifiedBy>
  <cp:revision>31</cp:revision>
  <dcterms:created xsi:type="dcterms:W3CDTF">2011-02-24T10:01:03Z</dcterms:created>
  <dcterms:modified xsi:type="dcterms:W3CDTF">2011-02-27T02:42:24Z</dcterms:modified>
</cp:coreProperties>
</file>